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36"/>
  </p:notesMasterIdLst>
  <p:handoutMasterIdLst>
    <p:handoutMasterId r:id="rId37"/>
  </p:handoutMasterIdLst>
  <p:sldIdLst>
    <p:sldId id="308" r:id="rId2"/>
    <p:sldId id="279" r:id="rId3"/>
    <p:sldId id="285" r:id="rId4"/>
    <p:sldId id="270" r:id="rId5"/>
    <p:sldId id="316" r:id="rId6"/>
    <p:sldId id="284" r:id="rId7"/>
    <p:sldId id="288" r:id="rId8"/>
    <p:sldId id="317" r:id="rId9"/>
    <p:sldId id="318" r:id="rId10"/>
    <p:sldId id="321" r:id="rId11"/>
    <p:sldId id="330" r:id="rId12"/>
    <p:sldId id="322" r:id="rId13"/>
    <p:sldId id="312" r:id="rId14"/>
    <p:sldId id="287" r:id="rId15"/>
    <p:sldId id="267" r:id="rId16"/>
    <p:sldId id="303" r:id="rId17"/>
    <p:sldId id="320" r:id="rId18"/>
    <p:sldId id="323" r:id="rId19"/>
    <p:sldId id="331" r:id="rId20"/>
    <p:sldId id="302" r:id="rId21"/>
    <p:sldId id="306" r:id="rId22"/>
    <p:sldId id="315" r:id="rId23"/>
    <p:sldId id="292" r:id="rId24"/>
    <p:sldId id="263" r:id="rId25"/>
    <p:sldId id="297" r:id="rId26"/>
    <p:sldId id="290" r:id="rId27"/>
    <p:sldId id="301" r:id="rId28"/>
    <p:sldId id="274" r:id="rId29"/>
    <p:sldId id="327" r:id="rId30"/>
    <p:sldId id="313" r:id="rId31"/>
    <p:sldId id="328" r:id="rId32"/>
    <p:sldId id="329" r:id="rId33"/>
    <p:sldId id="325" r:id="rId34"/>
    <p:sldId id="310"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BD2ED"/>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38" autoAdjust="0"/>
    <p:restoredTop sz="94638" autoAdjust="0"/>
  </p:normalViewPr>
  <p:slideViewPr>
    <p:cSldViewPr>
      <p:cViewPr varScale="1">
        <p:scale>
          <a:sx n="52" d="100"/>
          <a:sy n="52" d="100"/>
        </p:scale>
        <p:origin x="-1056" y="-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p:cViewPr>
        <p:scale>
          <a:sx n="100" d="100"/>
          <a:sy n="100" d="100"/>
        </p:scale>
        <p:origin x="-2100" y="354"/>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FC53045-1D04-421D-87F6-7A7A49A84ACF}" type="datetimeFigureOut">
              <a:rPr lang="en-US" smtClean="0"/>
              <a:pPr/>
              <a:t>11/14/2016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1F5453B-6CF1-4603-ACF4-218DD1599B8B}"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C535F9-61DD-4DCE-88A7-0996A7B87A73}" type="datetimeFigureOut">
              <a:rPr lang="en-US" smtClean="0"/>
              <a:pPr/>
              <a:t>11/14/2016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43F2272-84B7-4691-8F23-E75209EFBDAA}"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3F2272-84B7-4691-8F23-E75209EFBDA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good manual will have somewhat of a “roadmap” for people, even if it’s just a 5 minute talk at the beginning of a volunteer experience.</a:t>
            </a:r>
            <a:endParaRPr lang="en-US" dirty="0"/>
          </a:p>
        </p:txBody>
      </p:sp>
      <p:sp>
        <p:nvSpPr>
          <p:cNvPr id="4" name="Slide Number Placeholder 3"/>
          <p:cNvSpPr>
            <a:spLocks noGrp="1"/>
          </p:cNvSpPr>
          <p:nvPr>
            <p:ph type="sldNum" sz="quarter" idx="10"/>
          </p:nvPr>
        </p:nvSpPr>
        <p:spPr/>
        <p:txBody>
          <a:bodyPr/>
          <a:lstStyle/>
          <a:p>
            <a:fld id="{9353F1AD-F738-4882-8781-BD3A26C0C7B4}" type="slidenum">
              <a:rPr lang="en-US" smtClean="0"/>
              <a:pPr/>
              <a:t>14</a:t>
            </a:fld>
            <a:endParaRPr lang="en-US"/>
          </a:p>
        </p:txBody>
      </p:sp>
    </p:spTree>
    <p:extLst>
      <p:ext uri="{BB962C8B-B14F-4D97-AF65-F5344CB8AC3E}">
        <p14:creationId xmlns="" xmlns:p14="http://schemas.microsoft.com/office/powerpoint/2010/main" val="146257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Make sure to keep in mind the volunteers abilities.  We always need to look at age, level of experience, generally look at a person’s capabilities before we assign tasks.</a:t>
            </a:r>
            <a:endParaRPr lang="en-US" dirty="0"/>
          </a:p>
        </p:txBody>
      </p:sp>
      <p:sp>
        <p:nvSpPr>
          <p:cNvPr id="4" name="Slide Number Placeholder 3"/>
          <p:cNvSpPr>
            <a:spLocks noGrp="1"/>
          </p:cNvSpPr>
          <p:nvPr>
            <p:ph type="sldNum" sz="quarter" idx="10"/>
          </p:nvPr>
        </p:nvSpPr>
        <p:spPr/>
        <p:txBody>
          <a:bodyPr/>
          <a:lstStyle/>
          <a:p>
            <a:fld id="{C43F2272-84B7-4691-8F23-E75209EFBDAA}" type="slidenum">
              <a:rPr lang="en-US" smtClean="0"/>
              <a:pPr/>
              <a:t>15</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3F2272-84B7-4691-8F23-E75209EFBDAA}" type="slidenum">
              <a:rPr lang="en-US" smtClean="0"/>
              <a:pPr/>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Follow through on Maslow’s Hierarchy of Needs.</a:t>
            </a:r>
          </a:p>
          <a:p>
            <a:r>
              <a:rPr lang="en-US" dirty="0" smtClean="0"/>
              <a:t>Partnerships need to be documented and feel part of the “team.”</a:t>
            </a:r>
          </a:p>
          <a:p>
            <a:endParaRPr lang="en-US" dirty="0"/>
          </a:p>
        </p:txBody>
      </p:sp>
      <p:sp>
        <p:nvSpPr>
          <p:cNvPr id="4" name="Slide Number Placeholder 3"/>
          <p:cNvSpPr>
            <a:spLocks noGrp="1"/>
          </p:cNvSpPr>
          <p:nvPr>
            <p:ph type="sldNum" sz="quarter" idx="10"/>
          </p:nvPr>
        </p:nvSpPr>
        <p:spPr/>
        <p:txBody>
          <a:bodyPr/>
          <a:lstStyle/>
          <a:p>
            <a:fld id="{C43F2272-84B7-4691-8F23-E75209EFBDAA}" type="slidenum">
              <a:rPr lang="en-US" smtClean="0"/>
              <a:pPr/>
              <a:t>20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3F2272-84B7-4691-8F23-E75209EFBDAA}" type="slidenum">
              <a:rPr lang="en-US" smtClean="0"/>
              <a:pPr/>
              <a:t>21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3F2272-84B7-4691-8F23-E75209EFBDAA}" type="slidenum">
              <a:rPr lang="en-US" smtClean="0"/>
              <a:pPr/>
              <a:t>22</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9600"/>
            <a:ext cx="5486400" cy="4114800"/>
          </a:xfrm>
        </p:spPr>
        <p:txBody>
          <a:bodyPr>
            <a:normAutofit/>
          </a:bodyPr>
          <a:lstStyle/>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353F1AD-F738-4882-8781-BD3A26C0C7B4}" type="slidenum">
              <a:rPr lang="en-US" smtClean="0"/>
              <a:pPr/>
              <a:t>23</a:t>
            </a:fld>
            <a:endParaRPr lang="en-US" dirty="0"/>
          </a:p>
        </p:txBody>
      </p:sp>
    </p:spTree>
    <p:extLst>
      <p:ext uri="{BB962C8B-B14F-4D97-AF65-F5344CB8AC3E}">
        <p14:creationId xmlns="" xmlns:p14="http://schemas.microsoft.com/office/powerpoint/2010/main" val="416666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 -  may look someone basic, but often times we really don’t always think about how we “present” to these people.</a:t>
            </a:r>
          </a:p>
          <a:p>
            <a:endParaRPr lang="en-US" dirty="0" smtClean="0"/>
          </a:p>
          <a:p>
            <a:r>
              <a:rPr lang="en-US" dirty="0" smtClean="0"/>
              <a:t>Think about working out in the sun, having enough water, taking regular breaks, etc.</a:t>
            </a:r>
          </a:p>
          <a:p>
            <a:endParaRPr lang="en-US" dirty="0"/>
          </a:p>
        </p:txBody>
      </p:sp>
      <p:sp>
        <p:nvSpPr>
          <p:cNvPr id="4" name="Slide Number Placeholder 3"/>
          <p:cNvSpPr>
            <a:spLocks noGrp="1"/>
          </p:cNvSpPr>
          <p:nvPr>
            <p:ph type="sldNum" sz="quarter" idx="10"/>
          </p:nvPr>
        </p:nvSpPr>
        <p:spPr/>
        <p:txBody>
          <a:bodyPr/>
          <a:lstStyle/>
          <a:p>
            <a:fld id="{C43F2272-84B7-4691-8F23-E75209EFBDAA}" type="slidenum">
              <a:rPr lang="en-US" smtClean="0"/>
              <a:pPr/>
              <a:t>24</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3F2272-84B7-4691-8F23-E75209EFBDAA}" type="slidenum">
              <a:rPr lang="en-US" smtClean="0"/>
              <a:pPr/>
              <a:t>25</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smtClean="0">
                <a:latin typeface="Arial" panose="020B0604020202020204" pitchFamily="34" charset="0"/>
                <a:cs typeface="Arial" panose="020B0604020202020204" pitchFamily="34" charset="0"/>
              </a:rPr>
              <a:t>Volunteers can help with many jobs, we just need to make sure that we designate tasks and each person knows what they are responsible for.</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353F1AD-F738-4882-8781-BD3A26C0C7B4}" type="slidenum">
              <a:rPr lang="en-US" smtClean="0"/>
              <a:pPr/>
              <a:t>26</a:t>
            </a:fld>
            <a:endParaRPr lang="en-US"/>
          </a:p>
        </p:txBody>
      </p:sp>
    </p:spTree>
    <p:extLst>
      <p:ext uri="{BB962C8B-B14F-4D97-AF65-F5344CB8AC3E}">
        <p14:creationId xmlns="" xmlns:p14="http://schemas.microsoft.com/office/powerpoint/2010/main" val="838823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C43F2272-84B7-4691-8F23-E75209EFBDAA}"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Information sharing is one of the most important parts of partnerships  and volunteer programs. People need to feel a part of the organization</a:t>
            </a:r>
          </a:p>
          <a:p>
            <a:endParaRPr lang="en-US" dirty="0" smtClean="0"/>
          </a:p>
          <a:p>
            <a:r>
              <a:rPr lang="en-US" dirty="0" smtClean="0"/>
              <a:t>Who will do what?</a:t>
            </a:r>
          </a:p>
          <a:p>
            <a:r>
              <a:rPr lang="en-US" dirty="0" smtClean="0"/>
              <a:t>How will we communicate?</a:t>
            </a:r>
          </a:p>
          <a:p>
            <a:r>
              <a:rPr lang="en-US" dirty="0" smtClean="0"/>
              <a:t>With whom?</a:t>
            </a:r>
            <a:endParaRPr lang="en-US" dirty="0"/>
          </a:p>
        </p:txBody>
      </p:sp>
      <p:sp>
        <p:nvSpPr>
          <p:cNvPr id="4" name="Slide Number Placeholder 3"/>
          <p:cNvSpPr>
            <a:spLocks noGrp="1"/>
          </p:cNvSpPr>
          <p:nvPr>
            <p:ph type="sldNum" sz="quarter" idx="10"/>
          </p:nvPr>
        </p:nvSpPr>
        <p:spPr/>
        <p:txBody>
          <a:bodyPr/>
          <a:lstStyle/>
          <a:p>
            <a:fld id="{C43F2272-84B7-4691-8F23-E75209EFBDAA}" type="slidenum">
              <a:rPr lang="en-US" smtClean="0"/>
              <a:pPr/>
              <a:t>27</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3F2272-84B7-4691-8F23-E75209EFBDAA}" type="slidenum">
              <a:rPr lang="en-US" smtClean="0"/>
              <a:pPr/>
              <a:t>28</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more if Maslow’s Hierarchy that you can incorporate into both your programs and your volunteer program the more success you will have. </a:t>
            </a:r>
            <a:endParaRPr lang="en-US" dirty="0"/>
          </a:p>
        </p:txBody>
      </p:sp>
      <p:sp>
        <p:nvSpPr>
          <p:cNvPr id="4" name="Slide Number Placeholder 3"/>
          <p:cNvSpPr>
            <a:spLocks noGrp="1"/>
          </p:cNvSpPr>
          <p:nvPr>
            <p:ph type="sldNum" sz="quarter" idx="10"/>
          </p:nvPr>
        </p:nvSpPr>
        <p:spPr/>
        <p:txBody>
          <a:bodyPr/>
          <a:lstStyle/>
          <a:p>
            <a:fld id="{C43F2272-84B7-4691-8F23-E75209EFBDAA}" type="slidenum">
              <a:rPr lang="en-US" smtClean="0"/>
              <a:pPr/>
              <a:t>30</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“South Pacific” great show, everyone was dressed in their usual “tux” outfits, including a sailor cap!</a:t>
            </a:r>
            <a:endParaRPr lang="en-US" dirty="0"/>
          </a:p>
        </p:txBody>
      </p:sp>
      <p:sp>
        <p:nvSpPr>
          <p:cNvPr id="4" name="Slide Number Placeholder 3"/>
          <p:cNvSpPr>
            <a:spLocks noGrp="1"/>
          </p:cNvSpPr>
          <p:nvPr>
            <p:ph type="sldNum" sz="quarter" idx="10"/>
          </p:nvPr>
        </p:nvSpPr>
        <p:spPr/>
        <p:txBody>
          <a:bodyPr/>
          <a:lstStyle/>
          <a:p>
            <a:fld id="{C43F2272-84B7-4691-8F23-E75209EFBDAA}" type="slidenum">
              <a:rPr lang="en-US" smtClean="0"/>
              <a:pPr/>
              <a:t>34</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dirty="0"/>
          </a:p>
        </p:txBody>
      </p:sp>
      <p:sp>
        <p:nvSpPr>
          <p:cNvPr id="4" name="Slide Number Placeholder 3"/>
          <p:cNvSpPr>
            <a:spLocks noGrp="1"/>
          </p:cNvSpPr>
          <p:nvPr>
            <p:ph type="sldNum" sz="quarter" idx="10"/>
          </p:nvPr>
        </p:nvSpPr>
        <p:spPr/>
        <p:txBody>
          <a:bodyPr/>
          <a:lstStyle/>
          <a:p>
            <a:fld id="{C43F2272-84B7-4691-8F23-E75209EFBDAA}"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Matching people with skills is very important, especially with the nature of the work we are doing. Many times, people would love to volunteer, but don’t want to work outside, can’t do the work we’re asking for, or don’t feel that their skills are being used in ways that are advantageous to us and to them!</a:t>
            </a:r>
            <a:endParaRPr lang="en-US" dirty="0"/>
          </a:p>
        </p:txBody>
      </p:sp>
      <p:sp>
        <p:nvSpPr>
          <p:cNvPr id="4" name="Slide Number Placeholder 3"/>
          <p:cNvSpPr>
            <a:spLocks noGrp="1"/>
          </p:cNvSpPr>
          <p:nvPr>
            <p:ph type="sldNum" sz="quarter" idx="10"/>
          </p:nvPr>
        </p:nvSpPr>
        <p:spPr/>
        <p:txBody>
          <a:bodyPr/>
          <a:lstStyle/>
          <a:p>
            <a:fld id="{C43F2272-84B7-4691-8F23-E75209EFBDAA}"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3F2272-84B7-4691-8F23-E75209EFBDAA}" type="slidenum">
              <a:rPr lang="en-US" smtClean="0"/>
              <a:pPr/>
              <a:t>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p:spPr>
        <p:txBody>
          <a:bodyPr>
            <a:noAutofit/>
          </a:bodyPr>
          <a:lstStyle/>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8153400" y="7543800"/>
            <a:ext cx="2971800" cy="457200"/>
          </a:xfrm>
        </p:spPr>
        <p:txBody>
          <a:bodyPr/>
          <a:lstStyle/>
          <a:p>
            <a:r>
              <a:rPr lang="en-US" dirty="0" smtClean="0"/>
              <a:t>.</a:t>
            </a:r>
            <a:fld id="{9353F1AD-F738-4882-8781-BD3A26C0C7B4}" type="slidenum">
              <a:rPr lang="en-US" smtClean="0"/>
              <a:pPr/>
              <a:t>7</a:t>
            </a:fld>
            <a:endParaRPr lang="en-US" dirty="0"/>
          </a:p>
        </p:txBody>
      </p:sp>
    </p:spTree>
    <p:extLst>
      <p:ext uri="{BB962C8B-B14F-4D97-AF65-F5344CB8AC3E}">
        <p14:creationId xmlns="" xmlns:p14="http://schemas.microsoft.com/office/powerpoint/2010/main" val="881528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57200" y="381000"/>
            <a:ext cx="5486400" cy="4114800"/>
          </a:xfrm>
        </p:spPr>
        <p:txBody>
          <a:bodyPr/>
          <a:lstStyle/>
          <a:p>
            <a:endParaRPr lang="en-US" dirty="0"/>
          </a:p>
          <a:p>
            <a:endParaRPr lang="en-US" dirty="0"/>
          </a:p>
        </p:txBody>
      </p:sp>
      <p:sp>
        <p:nvSpPr>
          <p:cNvPr id="4" name="Slide Number Placeholder 3"/>
          <p:cNvSpPr>
            <a:spLocks noGrp="1"/>
          </p:cNvSpPr>
          <p:nvPr>
            <p:ph type="sldNum" sz="quarter" idx="10"/>
          </p:nvPr>
        </p:nvSpPr>
        <p:spPr>
          <a:xfrm>
            <a:off x="3884613" y="8839200"/>
            <a:ext cx="2971800" cy="457200"/>
          </a:xfrm>
        </p:spPr>
        <p:txBody>
          <a:bodyPr/>
          <a:lstStyle/>
          <a:p>
            <a:fld id="{9353F1AD-F738-4882-8781-BD3A26C0C7B4}" type="slidenum">
              <a:rPr lang="en-US" smtClean="0"/>
              <a:pPr/>
              <a:t>10</a:t>
            </a:fld>
            <a:endParaRPr lang="en-US"/>
          </a:p>
        </p:txBody>
      </p:sp>
      <p:sp>
        <p:nvSpPr>
          <p:cNvPr id="5" name="Rectangle 4"/>
          <p:cNvSpPr/>
          <p:nvPr/>
        </p:nvSpPr>
        <p:spPr>
          <a:xfrm>
            <a:off x="609600" y="3461088"/>
            <a:ext cx="6248400" cy="1200329"/>
          </a:xfrm>
          <a:prstGeom prst="rect">
            <a:avLst/>
          </a:prstGeom>
        </p:spPr>
        <p:txBody>
          <a:bodyPr wrap="square">
            <a:spAutoFit/>
          </a:bodyPr>
          <a:lstStyle/>
          <a:p>
            <a:r>
              <a:rPr lang="en-US" dirty="0"/>
              <a:t>Professor Paul Wetzel  and his students are our have completely integrated the planting and ongoing care of a seed production orchard at Smith College’s  Ada &amp; Archibald MacLeish Field Station in Whately Massachusetts. </a:t>
            </a:r>
          </a:p>
        </p:txBody>
      </p:sp>
    </p:spTree>
    <p:extLst>
      <p:ext uri="{BB962C8B-B14F-4D97-AF65-F5344CB8AC3E}">
        <p14:creationId xmlns:p14="http://schemas.microsoft.com/office/powerpoint/2010/main" xmlns="" val="4257402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smtClean="0">
                <a:latin typeface="Arial" panose="020B0604020202020204" pitchFamily="34" charset="0"/>
                <a:cs typeface="Arial" panose="020B0604020202020204" pitchFamily="34" charset="0"/>
              </a:rPr>
              <a:t>Preparation for the seed production orchard in Granville MA began one whole year before planting.  </a:t>
            </a:r>
          </a:p>
          <a:p>
            <a:endParaRPr lang="en-US" sz="1400" dirty="0" smtClean="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The site is on private property, so a CR was required. It was part of a farm property, where the fields had begun to progress into forest. We took down trees, then later burned this material on site.</a:t>
            </a:r>
          </a:p>
          <a:p>
            <a:endParaRPr lang="en-US" sz="1400" dirty="0" smtClean="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Next, the land was harrowed and planted with a crop of winter rye.</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886200" y="8534400"/>
            <a:ext cx="2971800" cy="457200"/>
          </a:xfrm>
        </p:spPr>
        <p:txBody>
          <a:bodyPr/>
          <a:lstStyle/>
          <a:p>
            <a:fld id="{9353F1AD-F738-4882-8781-BD3A26C0C7B4}" type="slidenum">
              <a:rPr lang="en-US" smtClean="0"/>
              <a:pPr/>
              <a:t>12</a:t>
            </a:fld>
            <a:endParaRPr lang="en-US"/>
          </a:p>
        </p:txBody>
      </p:sp>
    </p:spTree>
    <p:extLst>
      <p:ext uri="{BB962C8B-B14F-4D97-AF65-F5344CB8AC3E}">
        <p14:creationId xmlns="" xmlns:p14="http://schemas.microsoft.com/office/powerpoint/2010/main" val="1171936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They need to feel that their contribution is important, needed and appreciates.</a:t>
            </a:r>
          </a:p>
          <a:p>
            <a:r>
              <a:rPr lang="en-US" dirty="0" smtClean="0"/>
              <a:t>Give them recognition is some way, whether it be in writing with a certificate, newspaper story, letter to the editor, a plaque, etc.</a:t>
            </a:r>
          </a:p>
          <a:p>
            <a:r>
              <a:rPr lang="en-US" dirty="0" smtClean="0"/>
              <a:t>Give them the opportunity to participate in decisions.</a:t>
            </a:r>
            <a:endParaRPr lang="en-US" dirty="0"/>
          </a:p>
        </p:txBody>
      </p:sp>
      <p:sp>
        <p:nvSpPr>
          <p:cNvPr id="4" name="Slide Number Placeholder 3"/>
          <p:cNvSpPr>
            <a:spLocks noGrp="1"/>
          </p:cNvSpPr>
          <p:nvPr>
            <p:ph type="sldNum" sz="quarter" idx="10"/>
          </p:nvPr>
        </p:nvSpPr>
        <p:spPr/>
        <p:txBody>
          <a:bodyPr/>
          <a:lstStyle/>
          <a:p>
            <a:fld id="{C43F2272-84B7-4691-8F23-E75209EFBDAA}" type="slidenum">
              <a:rPr lang="en-US" smtClean="0"/>
              <a:pPr/>
              <a:t>13</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05F6F7D1-F13F-40EC-B6FE-64F606CC1E42}" type="datetimeFigureOut">
              <a:rPr lang="en-US" smtClean="0"/>
              <a:pPr/>
              <a:t>11/14/2016</a:t>
            </a:fld>
            <a:endParaRPr lang="en-US" dirty="0"/>
          </a:p>
        </p:txBody>
      </p:sp>
      <p:sp>
        <p:nvSpPr>
          <p:cNvPr id="2" name="Footer Placeholder 1"/>
          <p:cNvSpPr>
            <a:spLocks noGrp="1"/>
          </p:cNvSpPr>
          <p:nvPr>
            <p:ph type="ftr" sz="quarter" idx="11"/>
          </p:nvPr>
        </p:nvSpPr>
        <p:spPr/>
        <p:txBody>
          <a:bodyPr/>
          <a:lstStyle/>
          <a:p>
            <a:endParaRPr lang="en-US" dirty="0"/>
          </a:p>
        </p:txBody>
      </p:sp>
      <p:sp>
        <p:nvSpPr>
          <p:cNvPr id="15" name="Slide Number Placeholder 14"/>
          <p:cNvSpPr>
            <a:spLocks noGrp="1"/>
          </p:cNvSpPr>
          <p:nvPr>
            <p:ph type="sldNum" sz="quarter" idx="12"/>
          </p:nvPr>
        </p:nvSpPr>
        <p:spPr>
          <a:xfrm>
            <a:off x="8229600" y="6473952"/>
            <a:ext cx="758952" cy="246888"/>
          </a:xfrm>
        </p:spPr>
        <p:txBody>
          <a:bodyPr/>
          <a:lstStyle/>
          <a:p>
            <a:fld id="{5E55199F-A78E-4F2A-B592-FAB3AD7D3F58}"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5F6F7D1-F13F-40EC-B6FE-64F606CC1E42}" type="datetimeFigureOut">
              <a:rPr lang="en-US" smtClean="0"/>
              <a:pPr/>
              <a:t>11/14/2016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55199F-A78E-4F2A-B592-FAB3AD7D3F58}"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5F6F7D1-F13F-40EC-B6FE-64F606CC1E42}" type="datetimeFigureOut">
              <a:rPr lang="en-US" smtClean="0"/>
              <a:pPr/>
              <a:t>11/14/2016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55199F-A78E-4F2A-B592-FAB3AD7D3F58}"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05F6F7D1-F13F-40EC-B6FE-64F606CC1E42}" type="datetimeFigureOut">
              <a:rPr lang="en-US" smtClean="0"/>
              <a:pPr/>
              <a:t>11/14/2016</a:t>
            </a:fld>
            <a:endParaRPr lang="en-US" dirty="0"/>
          </a:p>
        </p:txBody>
      </p:sp>
      <p:sp>
        <p:nvSpPr>
          <p:cNvPr id="19" name="Footer Placeholder 18"/>
          <p:cNvSpPr>
            <a:spLocks noGrp="1"/>
          </p:cNvSpPr>
          <p:nvPr>
            <p:ph type="ftr" sz="quarter" idx="11"/>
          </p:nvPr>
        </p:nvSpPr>
        <p:spPr>
          <a:xfrm>
            <a:off x="3581400" y="76200"/>
            <a:ext cx="2895600" cy="288925"/>
          </a:xfrm>
        </p:spPr>
        <p:txBody>
          <a:bodyPr/>
          <a:lstStyle/>
          <a:p>
            <a:endParaRPr lang="en-US" dirty="0"/>
          </a:p>
        </p:txBody>
      </p:sp>
      <p:sp>
        <p:nvSpPr>
          <p:cNvPr id="16" name="Slide Number Placeholder 15"/>
          <p:cNvSpPr>
            <a:spLocks noGrp="1"/>
          </p:cNvSpPr>
          <p:nvPr>
            <p:ph type="sldNum" sz="quarter" idx="12"/>
          </p:nvPr>
        </p:nvSpPr>
        <p:spPr>
          <a:xfrm>
            <a:off x="8229600" y="6473952"/>
            <a:ext cx="758952" cy="246888"/>
          </a:xfrm>
        </p:spPr>
        <p:txBody>
          <a:bodyPr/>
          <a:lstStyle/>
          <a:p>
            <a:fld id="{5E55199F-A78E-4F2A-B592-FAB3AD7D3F58}"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05F6F7D1-F13F-40EC-B6FE-64F606CC1E42}" type="datetimeFigureOut">
              <a:rPr lang="en-US" smtClean="0"/>
              <a:pPr/>
              <a:t>11/14/2016</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6" name="Slide Number Placeholder 15"/>
          <p:cNvSpPr>
            <a:spLocks noGrp="1"/>
          </p:cNvSpPr>
          <p:nvPr>
            <p:ph type="sldNum" sz="quarter" idx="12"/>
          </p:nvPr>
        </p:nvSpPr>
        <p:spPr/>
        <p:txBody>
          <a:bodyPr/>
          <a:lstStyle/>
          <a:p>
            <a:fld id="{5E55199F-A78E-4F2A-B592-FAB3AD7D3F58}" type="slidenum">
              <a:rPr lang="en-US" smtClean="0"/>
              <a:pPr/>
              <a:t>‹#›</a:t>
            </a:fld>
            <a:endParaRPr lang="en-US" dirty="0"/>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05F6F7D1-F13F-40EC-B6FE-64F606CC1E42}" type="datetimeFigureOut">
              <a:rPr lang="en-US" smtClean="0"/>
              <a:pPr/>
              <a:t>11/14/2016</a:t>
            </a:fld>
            <a:endParaRPr lang="en-US" dirty="0"/>
          </a:p>
        </p:txBody>
      </p:sp>
      <p:sp>
        <p:nvSpPr>
          <p:cNvPr id="10" name="Footer Placeholder 9"/>
          <p:cNvSpPr>
            <a:spLocks noGrp="1"/>
          </p:cNvSpPr>
          <p:nvPr>
            <p:ph type="ftr" sz="quarter" idx="11"/>
          </p:nvPr>
        </p:nvSpPr>
        <p:spPr/>
        <p:txBody>
          <a:bodyPr/>
          <a:lstStyle/>
          <a:p>
            <a:endParaRPr lang="en-US" dirty="0"/>
          </a:p>
        </p:txBody>
      </p:sp>
      <p:sp>
        <p:nvSpPr>
          <p:cNvPr id="31" name="Slide Number Placeholder 30"/>
          <p:cNvSpPr>
            <a:spLocks noGrp="1"/>
          </p:cNvSpPr>
          <p:nvPr>
            <p:ph type="sldNum" sz="quarter" idx="12"/>
          </p:nvPr>
        </p:nvSpPr>
        <p:spPr/>
        <p:txBody>
          <a:bodyPr/>
          <a:lstStyle/>
          <a:p>
            <a:fld id="{5E55199F-A78E-4F2A-B592-FAB3AD7D3F58}"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05F6F7D1-F13F-40EC-B6FE-64F606CC1E42}" type="datetimeFigureOut">
              <a:rPr lang="en-US" smtClean="0"/>
              <a:pPr/>
              <a:t>11/14/2016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229600" y="6477000"/>
            <a:ext cx="762000" cy="246888"/>
          </a:xfrm>
        </p:spPr>
        <p:txBody>
          <a:bodyPr/>
          <a:lstStyle/>
          <a:p>
            <a:fld id="{5E55199F-A78E-4F2A-B592-FAB3AD7D3F58}" type="slidenum">
              <a:rPr lang="en-US" smtClean="0"/>
              <a:pPr/>
              <a:t>‹#›</a:t>
            </a:fld>
            <a:endParaRPr lang="en-US" dirty="0"/>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05F6F7D1-F13F-40EC-B6FE-64F606CC1E42}" type="datetimeFigureOut">
              <a:rPr lang="en-US" smtClean="0"/>
              <a:pPr/>
              <a:t>11/14/2016</a:t>
            </a:fld>
            <a:endParaRPr lang="en-US" dirty="0"/>
          </a:p>
        </p:txBody>
      </p:sp>
      <p:sp>
        <p:nvSpPr>
          <p:cNvPr id="21" name="Footer Placeholder 20"/>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55199F-A78E-4F2A-B592-FAB3AD7D3F58}"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5F6F7D1-F13F-40EC-B6FE-64F606CC1E42}" type="datetimeFigureOut">
              <a:rPr lang="en-US" smtClean="0"/>
              <a:pPr/>
              <a:t>11/14/2016</a:t>
            </a:fld>
            <a:endParaRPr lang="en-US" dirty="0"/>
          </a:p>
        </p:txBody>
      </p:sp>
      <p:sp>
        <p:nvSpPr>
          <p:cNvPr id="24" name="Footer Placeholder 23"/>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E55199F-A78E-4F2A-B592-FAB3AD7D3F58}"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05F6F7D1-F13F-40EC-B6FE-64F606CC1E42}" type="datetimeFigureOut">
              <a:rPr lang="en-US" smtClean="0"/>
              <a:pPr/>
              <a:t>11/14/2016</a:t>
            </a:fld>
            <a:endParaRPr lang="en-US" dirty="0"/>
          </a:p>
        </p:txBody>
      </p:sp>
      <p:sp>
        <p:nvSpPr>
          <p:cNvPr id="29" name="Footer Placeholder 28"/>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E55199F-A78E-4F2A-B592-FAB3AD7D3F58}"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dirty="0" smtClean="0"/>
              <a:t>Click icon to add picture</a:t>
            </a:r>
            <a:endParaRPr kumimoji="0" lang="en-US" dirty="0"/>
          </a:p>
        </p:txBody>
      </p:sp>
      <p:sp>
        <p:nvSpPr>
          <p:cNvPr id="7" name="Date Placeholder 6"/>
          <p:cNvSpPr>
            <a:spLocks noGrp="1"/>
          </p:cNvSpPr>
          <p:nvPr>
            <p:ph type="dt" sz="half" idx="10"/>
          </p:nvPr>
        </p:nvSpPr>
        <p:spPr/>
        <p:txBody>
          <a:bodyPr/>
          <a:lstStyle/>
          <a:p>
            <a:fld id="{05F6F7D1-F13F-40EC-B6FE-64F606CC1E42}" type="datetimeFigureOut">
              <a:rPr lang="en-US" smtClean="0"/>
              <a:pPr/>
              <a:t>11/14/2016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31" name="Slide Number Placeholder 30"/>
          <p:cNvSpPr>
            <a:spLocks noGrp="1"/>
          </p:cNvSpPr>
          <p:nvPr>
            <p:ph type="sldNum" sz="quarter" idx="12"/>
          </p:nvPr>
        </p:nvSpPr>
        <p:spPr/>
        <p:txBody>
          <a:bodyPr/>
          <a:lstStyle/>
          <a:p>
            <a:fld id="{5E55199F-A78E-4F2A-B592-FAB3AD7D3F58}" type="slidenum">
              <a:rPr lang="en-US" smtClean="0"/>
              <a:pPr/>
              <a:t>‹#›</a:t>
            </a:fld>
            <a:endParaRPr lang="en-US" dirty="0"/>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05F6F7D1-F13F-40EC-B6FE-64F606CC1E42}" type="datetimeFigureOut">
              <a:rPr lang="en-US" smtClean="0"/>
              <a:pPr/>
              <a:t>11/14/2016</a:t>
            </a:fld>
            <a:endParaRPr lang="en-US" dirty="0"/>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dirty="0"/>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5E55199F-A78E-4F2A-B592-FAB3AD7D3F58}" type="slidenum">
              <a:rPr lang="en-US" smtClean="0"/>
              <a:pPr/>
              <a:t>‹#›</a:t>
            </a:fld>
            <a:endParaRPr lang="en-US" dirty="0"/>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web.uri.edu/mastergardener"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45.jpeg"/><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docid=jeUg2b2S3rjPFM&amp;tbnid=mo54MbmMrLb2hM:&amp;ved=0CAUQjRw&amp;url=http://www.tasteofhome.com/recipes/bacon-water-chestnut-wraps&amp;ei=ZabWUoTjOcrBqwGI34DwDA&amp;bvm=bv.59378465,d.aWc&amp;psig=AFQjCNFtrGciV0cMmDoJ6IJahFo_K3SlQQ&amp;ust=1389885289475964" TargetMode="External"/><Relationship Id="rId7"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hyperlink" Target="http://www.google.com/url?sa=i&amp;rct=j&amp;q=&amp;esrc=s&amp;source=images&amp;cd=&amp;cad=rja&amp;docid=2FLqABt-AGooRM&amp;tbnid=ILuSjn1dMlv8MM:&amp;ved=0CAUQjRw&amp;url=http://www.nandyala.org/mahanandi/archives/2008/02/25/artisan-food-chestnut-lentil-soup/&amp;ei=MKfWUomCDoS7qAGwrICoAg&amp;bvm=bv.59378465,d.aWc&amp;psig=AFQjCNG1gxBEvi8ChbXwF-Wd0nACxS6hEQ&amp;ust=1389885613801818"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p:txBody>
          <a:bodyPr/>
          <a:lstStyle/>
          <a:p>
            <a:endParaRPr lang="en-US" dirty="0"/>
          </a:p>
        </p:txBody>
      </p:sp>
      <p:pic>
        <p:nvPicPr>
          <p:cNvPr id="4" name="Picture 2" descr="C:\Users\user\Documents\2015\TACF\pictures\chestnut fairy.jpg"/>
          <p:cNvPicPr>
            <a:picLocks noChangeAspect="1" noChangeArrowheads="1"/>
          </p:cNvPicPr>
          <p:nvPr/>
        </p:nvPicPr>
        <p:blipFill>
          <a:blip r:embed="rId3" cstate="print"/>
          <a:srcRect/>
          <a:stretch>
            <a:fillRect/>
          </a:stretch>
        </p:blipFill>
        <p:spPr bwMode="auto">
          <a:xfrm>
            <a:off x="4495800" y="609599"/>
            <a:ext cx="4267200" cy="5988071"/>
          </a:xfrm>
          <a:prstGeom prst="rect">
            <a:avLst/>
          </a:prstGeom>
          <a:noFill/>
          <a:ln w="38100">
            <a:solidFill>
              <a:srgbClr val="FFC000"/>
            </a:solidFill>
          </a:ln>
        </p:spPr>
      </p:pic>
      <p:pic>
        <p:nvPicPr>
          <p:cNvPr id="5" name="Picture 4" descr="TACF LOGO"/>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28600" y="609600"/>
            <a:ext cx="4075540" cy="3124200"/>
          </a:xfrm>
          <a:prstGeom prst="rect">
            <a:avLst/>
          </a:prstGeom>
          <a:noFill/>
          <a:ln w="38100" cmpd="thickThin">
            <a:solidFill>
              <a:srgbClr val="FFC000"/>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p:nvPr/>
        </p:nvSpPr>
        <p:spPr>
          <a:xfrm>
            <a:off x="228600" y="4267200"/>
            <a:ext cx="4114800" cy="3077766"/>
          </a:xfrm>
          <a:prstGeom prst="rect">
            <a:avLst/>
          </a:prstGeom>
          <a:noFill/>
        </p:spPr>
        <p:txBody>
          <a:bodyPr wrap="square" rtlCol="0">
            <a:spAutoFit/>
          </a:bodyPr>
          <a:lstStyle/>
          <a:p>
            <a:pPr algn="ctr"/>
            <a:r>
              <a:rPr lang="en-US" sz="4400" dirty="0" smtClean="0"/>
              <a:t>MA/RI 2016 </a:t>
            </a:r>
            <a:r>
              <a:rPr lang="en-US" sz="6600" dirty="0" smtClean="0"/>
              <a:t>NEWS</a:t>
            </a:r>
            <a:endParaRPr lang="en-US" sz="4400" dirty="0" smtClean="0"/>
          </a:p>
          <a:p>
            <a:pPr algn="ctr"/>
            <a:r>
              <a:rPr lang="en-US" sz="3600" dirty="0" smtClean="0"/>
              <a:t>September 10, 2016</a:t>
            </a:r>
          </a:p>
          <a:p>
            <a:pPr algn="ctr"/>
            <a:endParaRPr lang="en-US" sz="4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17128" y="228600"/>
            <a:ext cx="3264272" cy="14141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0" name="Picture 2" descr="C:\Users\clownst\Documents\2014\TACF\Seed orchards\SmithOrch_(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7200" y="4267200"/>
            <a:ext cx="3126259" cy="2344694"/>
          </a:xfrm>
          <a:prstGeom prst="rect">
            <a:avLst/>
          </a:prstGeom>
          <a:noFill/>
          <a:ln w="38100">
            <a:solidFill>
              <a:schemeClr val="accent1"/>
            </a:solidFill>
          </a:ln>
          <a:extLst>
            <a:ext uri="{909E8E84-426E-40DD-AFC4-6F175D3DCCD1}">
              <a14:hiddenFill xmlns:a14="http://schemas.microsoft.com/office/drawing/2010/main" xmlns="">
                <a:solidFill>
                  <a:srgbClr val="FFFFFF"/>
                </a:solidFill>
              </a14:hiddenFill>
            </a:ext>
          </a:extLst>
        </p:spPr>
      </p:pic>
      <p:pic>
        <p:nvPicPr>
          <p:cNvPr id="8" name="Picture 3" descr="C:\Users\clownst\Documents\2014\TACF\Seed orchards\smith\SmithOrch_(3).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7200" y="1752600"/>
            <a:ext cx="3124200" cy="2343150"/>
          </a:xfrm>
          <a:prstGeom prst="rect">
            <a:avLst/>
          </a:prstGeom>
          <a:noFill/>
          <a:ln w="38100">
            <a:solidFill>
              <a:schemeClr val="accent1"/>
            </a:solidFill>
          </a:ln>
          <a:extLst>
            <a:ext uri="{909E8E84-426E-40DD-AFC4-6F175D3DCCD1}">
              <a14:hiddenFill xmlns:a14="http://schemas.microsoft.com/office/drawing/2010/main" xmlns="">
                <a:solidFill>
                  <a:srgbClr val="FFFFFF"/>
                </a:solidFill>
              </a14:hiddenFill>
            </a:ext>
          </a:extLst>
        </p:spPr>
      </p:pic>
      <p:pic>
        <p:nvPicPr>
          <p:cNvPr id="7" name="Picture 2" descr="C:\Users\user\Pictures\2013-04-28 001\0428131114.jpg"/>
          <p:cNvPicPr>
            <a:picLocks noChangeAspect="1" noChangeArrowheads="1"/>
          </p:cNvPicPr>
          <p:nvPr/>
        </p:nvPicPr>
        <p:blipFill>
          <a:blip r:embed="rId6" cstate="print"/>
          <a:srcRect b="25714"/>
          <a:stretch>
            <a:fillRect/>
          </a:stretch>
        </p:blipFill>
        <p:spPr bwMode="auto">
          <a:xfrm>
            <a:off x="3886200" y="228600"/>
            <a:ext cx="5029200" cy="2615184"/>
          </a:xfrm>
          <a:prstGeom prst="rect">
            <a:avLst/>
          </a:prstGeom>
          <a:noFill/>
          <a:ln w="38100">
            <a:solidFill>
              <a:schemeClr val="accent1"/>
            </a:solidFill>
          </a:ln>
        </p:spPr>
      </p:pic>
      <p:pic>
        <p:nvPicPr>
          <p:cNvPr id="9" name="Picture 8" descr="C:\Users\user\Pictures\2016-06-02 chestnuts monson westboro weston pittsfield spring 16\IMG_0218.JPG"/>
          <p:cNvPicPr/>
          <p:nvPr/>
        </p:nvPicPr>
        <p:blipFill>
          <a:blip r:embed="rId7" cstate="print"/>
          <a:srcRect/>
          <a:stretch>
            <a:fillRect/>
          </a:stretch>
        </p:blipFill>
        <p:spPr bwMode="auto">
          <a:xfrm>
            <a:off x="3962400" y="2971800"/>
            <a:ext cx="5029200" cy="3657600"/>
          </a:xfrm>
          <a:prstGeom prst="rect">
            <a:avLst/>
          </a:prstGeom>
          <a:noFill/>
          <a:ln w="38100">
            <a:solidFill>
              <a:schemeClr val="accent1"/>
            </a:solidFill>
            <a:miter lim="800000"/>
            <a:headEnd/>
            <a:tailEnd/>
          </a:ln>
        </p:spPr>
      </p:pic>
    </p:spTree>
    <p:extLst>
      <p:ext uri="{BB962C8B-B14F-4D97-AF65-F5344CB8AC3E}">
        <p14:creationId xmlns:p14="http://schemas.microsoft.com/office/powerpoint/2010/main" xmlns="" val="46237979"/>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33400" y="2514599"/>
            <a:ext cx="8001000" cy="3945715"/>
          </a:xfrm>
          <a:prstGeom prst="rect">
            <a:avLst/>
          </a:prstGeom>
          <a:ln w="38100">
            <a:solidFill>
              <a:schemeClr val="accent1"/>
            </a:solidFill>
            <a:miter lim="800000"/>
            <a:headEnd/>
            <a:tailEnd/>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sp>
        <p:nvSpPr>
          <p:cNvPr id="3" name="TextBox 2"/>
          <p:cNvSpPr txBox="1"/>
          <p:nvPr/>
        </p:nvSpPr>
        <p:spPr>
          <a:xfrm>
            <a:off x="762000" y="609600"/>
            <a:ext cx="7696200" cy="1200329"/>
          </a:xfrm>
          <a:prstGeom prst="rect">
            <a:avLst/>
          </a:prstGeom>
          <a:noFill/>
        </p:spPr>
        <p:txBody>
          <a:bodyPr wrap="square" rtlCol="0">
            <a:spAutoFit/>
          </a:bodyPr>
          <a:lstStyle/>
          <a:p>
            <a:pPr algn="ctr"/>
            <a:r>
              <a:rPr lang="en-US" sz="3600" i="1" dirty="0" err="1" smtClean="0"/>
              <a:t>Ada</a:t>
            </a:r>
            <a:r>
              <a:rPr lang="en-US" sz="3600" i="1" dirty="0" smtClean="0"/>
              <a:t> &amp; Archibald MacLeish Field Station</a:t>
            </a:r>
          </a:p>
          <a:p>
            <a:pPr algn="ctr"/>
            <a:r>
              <a:rPr lang="en-US" sz="3600" i="1" dirty="0" smtClean="0"/>
              <a:t> Whately, Massachusetts</a:t>
            </a:r>
            <a:endParaRPr lang="en-US" sz="3600" i="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5400" b="1" dirty="0" smtClean="0"/>
              <a:t>Granville MA</a:t>
            </a:r>
            <a:endParaRPr lang="en-US" sz="5400" b="1" dirty="0"/>
          </a:p>
        </p:txBody>
      </p:sp>
      <p:pic>
        <p:nvPicPr>
          <p:cNvPr id="5122"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6827" t="3609" r="4708" b="6514"/>
          <a:stretch/>
        </p:blipFill>
        <p:spPr bwMode="auto">
          <a:xfrm>
            <a:off x="228600" y="1600200"/>
            <a:ext cx="2209800" cy="1957252"/>
          </a:xfrm>
          <a:prstGeom prst="rect">
            <a:avLst/>
          </a:prstGeom>
          <a:ln w="38100">
            <a:solidFill>
              <a:schemeClr val="accent1"/>
            </a:solidFill>
            <a:miter lim="800000"/>
            <a:headEnd/>
            <a:tailEnd/>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pic>
        <p:nvPicPr>
          <p:cNvPr id="5123" name="Picture 3"/>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12264" t="3683" r="5018" b="4782"/>
          <a:stretch/>
        </p:blipFill>
        <p:spPr bwMode="auto">
          <a:xfrm>
            <a:off x="152400" y="3809999"/>
            <a:ext cx="2286000" cy="1999715"/>
          </a:xfrm>
          <a:prstGeom prst="rect">
            <a:avLst/>
          </a:prstGeom>
          <a:ln w="38100">
            <a:solidFill>
              <a:schemeClr val="accent1"/>
            </a:solidFill>
            <a:miter lim="800000"/>
            <a:headEnd/>
            <a:tailEnd/>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pic>
        <p:nvPicPr>
          <p:cNvPr id="1026" name="Picture 2" descr="C:\Users\user\Pictures\2016-09-09 meiklejohn\IMG_1127.JPG"/>
          <p:cNvPicPr>
            <a:picLocks noChangeAspect="1" noChangeArrowheads="1"/>
          </p:cNvPicPr>
          <p:nvPr/>
        </p:nvPicPr>
        <p:blipFill>
          <a:blip r:embed="rId5" cstate="print"/>
          <a:srcRect t="2500" b="25000"/>
          <a:stretch>
            <a:fillRect/>
          </a:stretch>
        </p:blipFill>
        <p:spPr bwMode="auto">
          <a:xfrm>
            <a:off x="4800600" y="1524000"/>
            <a:ext cx="4080793" cy="2209800"/>
          </a:xfrm>
          <a:prstGeom prst="rect">
            <a:avLst/>
          </a:prstGeom>
          <a:noFill/>
          <a:ln w="38100">
            <a:solidFill>
              <a:schemeClr val="accent1"/>
            </a:solidFill>
          </a:ln>
        </p:spPr>
      </p:pic>
      <p:pic>
        <p:nvPicPr>
          <p:cNvPr id="1027" name="Picture 3" descr="C:\Users\user\Pictures\2016-09-09 meiklejohn\IMG_1136.JPG"/>
          <p:cNvPicPr>
            <a:picLocks noChangeAspect="1" noChangeArrowheads="1"/>
          </p:cNvPicPr>
          <p:nvPr/>
        </p:nvPicPr>
        <p:blipFill>
          <a:blip r:embed="rId6" cstate="print"/>
          <a:srcRect l="2500" r="25833"/>
          <a:stretch>
            <a:fillRect/>
          </a:stretch>
        </p:blipFill>
        <p:spPr bwMode="auto">
          <a:xfrm>
            <a:off x="2895600" y="1981200"/>
            <a:ext cx="4313739" cy="4495800"/>
          </a:xfrm>
          <a:prstGeom prst="rect">
            <a:avLst/>
          </a:prstGeom>
          <a:noFill/>
          <a:ln w="38100">
            <a:solidFill>
              <a:schemeClr val="accent1"/>
            </a:solidFill>
          </a:ln>
        </p:spPr>
      </p:pic>
    </p:spTree>
    <p:extLst>
      <p:ext uri="{BB962C8B-B14F-4D97-AF65-F5344CB8AC3E}">
        <p14:creationId xmlns="" xmlns:p14="http://schemas.microsoft.com/office/powerpoint/2010/main" val="4138827272"/>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57200"/>
            <a:ext cx="8686800" cy="1184825"/>
          </a:xfrm>
        </p:spPr>
        <p:txBody>
          <a:bodyPr>
            <a:noAutofit/>
          </a:bodyPr>
          <a:lstStyle/>
          <a:p>
            <a:r>
              <a:rPr lang="en-US" sz="9600" dirty="0" smtClean="0"/>
              <a:t>2016 breeding program update</a:t>
            </a:r>
            <a:endParaRPr lang="en-US" sz="9600" dirty="0"/>
          </a:p>
        </p:txBody>
      </p:sp>
      <p:sp>
        <p:nvSpPr>
          <p:cNvPr id="2" name="Text Placeholder 1"/>
          <p:cNvSpPr>
            <a:spLocks noGrp="1"/>
          </p:cNvSpPr>
          <p:nvPr>
            <p:ph type="body" idx="1"/>
          </p:nvPr>
        </p:nvSpPr>
        <p:spPr>
          <a:xfrm>
            <a:off x="9906000" y="4953000"/>
            <a:ext cx="1371600" cy="45719"/>
          </a:xfrm>
        </p:spPr>
        <p:txBody>
          <a:bodyPr>
            <a:noAutofit/>
          </a:bodyPr>
          <a:lstStyle/>
          <a:p>
            <a:pPr algn="l"/>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1200" y="5029200"/>
            <a:ext cx="3076574" cy="1219200"/>
          </a:xfrm>
        </p:spPr>
        <p:txBody>
          <a:bodyPr>
            <a:normAutofit/>
          </a:bodyPr>
          <a:lstStyle/>
          <a:p>
            <a:endParaRPr lang="en-US" sz="2800" dirty="0"/>
          </a:p>
        </p:txBody>
      </p:sp>
      <p:sp>
        <p:nvSpPr>
          <p:cNvPr id="4" name="Text Placeholder 3"/>
          <p:cNvSpPr>
            <a:spLocks noGrp="1"/>
          </p:cNvSpPr>
          <p:nvPr>
            <p:ph type="body" sz="half" idx="2"/>
          </p:nvPr>
        </p:nvSpPr>
        <p:spPr>
          <a:xfrm>
            <a:off x="228600" y="990600"/>
            <a:ext cx="2209800" cy="4267200"/>
          </a:xfrm>
        </p:spPr>
        <p:txBody>
          <a:bodyPr>
            <a:normAutofit/>
          </a:bodyPr>
          <a:lstStyle/>
          <a:p>
            <a:endParaRPr lang="en-US" sz="4600" b="1" dirty="0" smtClean="0"/>
          </a:p>
        </p:txBody>
      </p:sp>
      <p:sp>
        <p:nvSpPr>
          <p:cNvPr id="7" name="Oval 6"/>
          <p:cNvSpPr/>
          <p:nvPr/>
        </p:nvSpPr>
        <p:spPr>
          <a:xfrm>
            <a:off x="4947871" y="2133600"/>
            <a:ext cx="1143000" cy="990600"/>
          </a:xfrm>
          <a:prstGeom prst="ellipse">
            <a:avLst/>
          </a:prstGeom>
          <a:noFill/>
          <a:ln w="28575">
            <a:solidFill>
              <a:schemeClr val="bg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D:\peoplepics\Brian Clark.JPG"/>
          <p:cNvPicPr>
            <a:picLocks noChangeAspect="1" noChangeArrowheads="1"/>
          </p:cNvPicPr>
          <p:nvPr/>
        </p:nvPicPr>
        <p:blipFill>
          <a:blip r:embed="rId3" cstate="print"/>
          <a:srcRect l="23627" r="21961"/>
          <a:stretch>
            <a:fillRect/>
          </a:stretch>
        </p:blipFill>
        <p:spPr bwMode="auto">
          <a:xfrm>
            <a:off x="4572000" y="533400"/>
            <a:ext cx="4201459" cy="5791200"/>
          </a:xfrm>
          <a:prstGeom prst="rect">
            <a:avLst/>
          </a:prstGeom>
          <a:noFill/>
          <a:ln w="38100">
            <a:solidFill>
              <a:srgbClr val="FFC000"/>
            </a:solidFill>
          </a:ln>
        </p:spPr>
      </p:pic>
      <p:pic>
        <p:nvPicPr>
          <p:cNvPr id="1027" name="Picture 3" descr="D:\peoplepics\kendra.JPG"/>
          <p:cNvPicPr>
            <a:picLocks noChangeAspect="1" noChangeArrowheads="1"/>
          </p:cNvPicPr>
          <p:nvPr/>
        </p:nvPicPr>
        <p:blipFill>
          <a:blip r:embed="rId4" cstate="print"/>
          <a:srcRect l="35000" r="15000"/>
          <a:stretch>
            <a:fillRect/>
          </a:stretch>
        </p:blipFill>
        <p:spPr bwMode="auto">
          <a:xfrm>
            <a:off x="381000" y="533400"/>
            <a:ext cx="3886200" cy="5829300"/>
          </a:xfrm>
          <a:prstGeom prst="rect">
            <a:avLst/>
          </a:prstGeom>
          <a:noFill/>
          <a:ln w="38100">
            <a:solidFill>
              <a:srgbClr val="FFC000"/>
            </a:solidFill>
          </a:ln>
        </p:spPr>
      </p:pic>
    </p:spTree>
  </p:cSld>
  <p:clrMapOvr>
    <a:masterClrMapping/>
  </p:clrMapOvr>
  <p:transition advClick="0" advTm="2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10000"/>
                            </p:stCondLst>
                            <p:childTnLst>
                              <p:par>
                                <p:cTn id="8" presetID="1" presetClass="exit" presetSubtype="0" fill="hold" grpId="1" nodeType="afterEffect">
                                  <p:stCondLst>
                                    <p:cond delay="5000"/>
                                  </p:stCondLst>
                                  <p:childTnLst>
                                    <p:set>
                                      <p:cBhvr>
                                        <p:cTn id="9"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057400"/>
            <a:ext cx="8686800" cy="841248"/>
          </a:xfrm>
        </p:spPr>
        <p:txBody>
          <a:bodyPr>
            <a:noAutofit/>
          </a:bodyPr>
          <a:lstStyle/>
          <a:p>
            <a:pPr algn="ctr"/>
            <a:r>
              <a:rPr lang="en-US" sz="4000" b="1" dirty="0" smtClean="0"/>
              <a:t>	breeding orchards</a:t>
            </a:r>
            <a:br>
              <a:rPr lang="en-US" sz="4000" b="1" dirty="0" smtClean="0"/>
            </a:br>
            <a:r>
              <a:rPr lang="en-US" sz="4000" b="1" dirty="0" smtClean="0"/>
              <a:t/>
            </a:r>
            <a:br>
              <a:rPr lang="en-US" sz="4000" b="1" dirty="0" smtClean="0"/>
            </a:br>
            <a:endParaRPr lang="en-US" sz="4000" b="1" dirty="0"/>
          </a:p>
        </p:txBody>
      </p:sp>
      <p:sp>
        <p:nvSpPr>
          <p:cNvPr id="3" name="TextBox 2"/>
          <p:cNvSpPr txBox="1"/>
          <p:nvPr/>
        </p:nvSpPr>
        <p:spPr>
          <a:xfrm>
            <a:off x="304800" y="2209800"/>
            <a:ext cx="8839200" cy="646331"/>
          </a:xfrm>
          <a:prstGeom prst="rect">
            <a:avLst/>
          </a:prstGeom>
          <a:noFill/>
        </p:spPr>
        <p:txBody>
          <a:bodyPr wrap="square" rtlCol="0">
            <a:spAutoFit/>
          </a:bodyPr>
          <a:lstStyle/>
          <a:p>
            <a:pPr marL="342900" indent="-342900"/>
            <a:endParaRPr lang="en-US" dirty="0" smtClean="0"/>
          </a:p>
          <a:p>
            <a:pPr marL="342900" indent="-342900">
              <a:buFont typeface="+mj-lt"/>
              <a:buAutoNum type="arabicPeriod"/>
            </a:pPr>
            <a:endParaRPr lang="en-US" dirty="0"/>
          </a:p>
        </p:txBody>
      </p:sp>
      <p:sp>
        <p:nvSpPr>
          <p:cNvPr id="4" name="TextBox 3"/>
          <p:cNvSpPr txBox="1"/>
          <p:nvPr/>
        </p:nvSpPr>
        <p:spPr>
          <a:xfrm>
            <a:off x="0" y="304800"/>
            <a:ext cx="8991600" cy="923330"/>
          </a:xfrm>
          <a:prstGeom prst="rect">
            <a:avLst/>
          </a:prstGeom>
          <a:noFill/>
        </p:spPr>
        <p:txBody>
          <a:bodyPr wrap="square" rtlCol="0">
            <a:spAutoFit/>
          </a:bodyPr>
          <a:lstStyle/>
          <a:p>
            <a:pPr algn="ctr"/>
            <a:r>
              <a:rPr lang="en-US" sz="5400" b="1" dirty="0" smtClean="0">
                <a:solidFill>
                  <a:schemeClr val="accent6">
                    <a:lumMod val="50000"/>
                  </a:schemeClr>
                </a:solidFill>
              </a:rPr>
              <a:t>MA/RI ORCHARD SUMMARY </a:t>
            </a:r>
            <a:endParaRPr lang="en-US" sz="5400" b="1" dirty="0">
              <a:solidFill>
                <a:schemeClr val="accent6">
                  <a:lumMod val="50000"/>
                </a:schemeClr>
              </a:solidFill>
            </a:endParaRPr>
          </a:p>
        </p:txBody>
      </p:sp>
      <p:sp>
        <p:nvSpPr>
          <p:cNvPr id="5" name="TextBox 4"/>
          <p:cNvSpPr txBox="1"/>
          <p:nvPr/>
        </p:nvSpPr>
        <p:spPr>
          <a:xfrm>
            <a:off x="533400" y="2514600"/>
            <a:ext cx="8229600" cy="2862322"/>
          </a:xfrm>
          <a:prstGeom prst="rect">
            <a:avLst/>
          </a:prstGeom>
          <a:noFill/>
        </p:spPr>
        <p:txBody>
          <a:bodyPr wrap="square" rtlCol="0">
            <a:spAutoFit/>
          </a:bodyPr>
          <a:lstStyle/>
          <a:p>
            <a:pPr marL="342900" indent="-342900">
              <a:buFont typeface="Arial" pitchFamily="34" charset="0"/>
              <a:buChar char="•"/>
            </a:pPr>
            <a:r>
              <a:rPr lang="en-US" sz="3600" dirty="0" smtClean="0"/>
              <a:t> 15 Clapper orchards with 32 lines</a:t>
            </a:r>
          </a:p>
          <a:p>
            <a:pPr marL="342900" indent="-342900"/>
            <a:endParaRPr lang="en-US" sz="3600" dirty="0" smtClean="0"/>
          </a:p>
          <a:p>
            <a:pPr marL="342900" indent="-342900">
              <a:buFont typeface="Arial" pitchFamily="34" charset="0"/>
              <a:buChar char="•"/>
            </a:pPr>
            <a:r>
              <a:rPr lang="en-US" sz="3600" dirty="0" smtClean="0"/>
              <a:t> 10 Graves orchards with  20 lines</a:t>
            </a:r>
          </a:p>
          <a:p>
            <a:pPr marL="342900" indent="-342900"/>
            <a:endParaRPr lang="en-US" sz="3600" dirty="0" smtClean="0"/>
          </a:p>
          <a:p>
            <a:pPr marL="342900" indent="-342900">
              <a:buFont typeface="Arial" pitchFamily="34" charset="0"/>
              <a:buChar char="•"/>
            </a:pPr>
            <a:r>
              <a:rPr lang="en-US" sz="3600" dirty="0" smtClean="0"/>
              <a:t>  5 Nanking orchards with 13 lines</a:t>
            </a:r>
            <a:endParaRPr lang="en-US" sz="3600" dirty="0"/>
          </a:p>
        </p:txBody>
      </p:sp>
      <p:sp>
        <p:nvSpPr>
          <p:cNvPr id="6" name="TextBox 5"/>
          <p:cNvSpPr txBox="1"/>
          <p:nvPr/>
        </p:nvSpPr>
        <p:spPr>
          <a:xfrm>
            <a:off x="914400" y="5943600"/>
            <a:ext cx="7467600" cy="584775"/>
          </a:xfrm>
          <a:prstGeom prst="rect">
            <a:avLst/>
          </a:prstGeom>
          <a:noFill/>
        </p:spPr>
        <p:txBody>
          <a:bodyPr wrap="square" rtlCol="0">
            <a:spAutoFit/>
          </a:bodyPr>
          <a:lstStyle/>
          <a:p>
            <a:r>
              <a:rPr lang="en-US" sz="3200" u="sng" dirty="0" smtClean="0"/>
              <a:t>Pollinations done this spring for 2  new lines</a:t>
            </a:r>
            <a:endParaRPr lang="en-US" sz="3200" u="sng"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t>Ma/</a:t>
            </a:r>
            <a:r>
              <a:rPr lang="en-US" sz="4000" b="1" dirty="0" err="1" smtClean="0"/>
              <a:t>ri</a:t>
            </a:r>
            <a:r>
              <a:rPr lang="en-US" sz="4000" b="1" dirty="0" smtClean="0"/>
              <a:t> 2016 planting summary</a:t>
            </a:r>
            <a:endParaRPr lang="en-US" sz="4000" b="1" dirty="0"/>
          </a:p>
        </p:txBody>
      </p:sp>
      <p:sp>
        <p:nvSpPr>
          <p:cNvPr id="3" name="TextBox 2"/>
          <p:cNvSpPr txBox="1"/>
          <p:nvPr/>
        </p:nvSpPr>
        <p:spPr>
          <a:xfrm>
            <a:off x="304800" y="3164681"/>
            <a:ext cx="8610600" cy="3323987"/>
          </a:xfrm>
          <a:prstGeom prst="rect">
            <a:avLst/>
          </a:prstGeom>
          <a:noFill/>
        </p:spPr>
        <p:txBody>
          <a:bodyPr wrap="square" rtlCol="0">
            <a:spAutoFit/>
          </a:bodyPr>
          <a:lstStyle/>
          <a:p>
            <a:r>
              <a:rPr lang="en-US" sz="2400" u="sng" dirty="0" smtClean="0"/>
              <a:t>SEED ORCHARDS</a:t>
            </a:r>
          </a:p>
          <a:p>
            <a:pPr>
              <a:buFont typeface="Arial" pitchFamily="34" charset="0"/>
              <a:buChar char="•"/>
            </a:pPr>
            <a:r>
              <a:rPr lang="en-US" sz="2400" dirty="0" smtClean="0"/>
              <a:t>5 Clapper orchards – 7 blocks</a:t>
            </a:r>
          </a:p>
          <a:p>
            <a:pPr>
              <a:buFont typeface="Arial" pitchFamily="34" charset="0"/>
              <a:buChar char="•"/>
            </a:pPr>
            <a:r>
              <a:rPr lang="en-US" sz="2400" dirty="0" smtClean="0"/>
              <a:t>1 Graves orchards – 1 block</a:t>
            </a:r>
          </a:p>
          <a:p>
            <a:pPr>
              <a:buFont typeface="Arial" pitchFamily="34" charset="0"/>
              <a:buChar char="•"/>
            </a:pPr>
            <a:endParaRPr lang="en-US" sz="2400" dirty="0" smtClean="0"/>
          </a:p>
          <a:p>
            <a:pPr algn="ctr"/>
            <a:r>
              <a:rPr lang="en-US" sz="2400" dirty="0" smtClean="0"/>
              <a:t>50+ plots this spring &amp; replants making 119 plots planted to date.</a:t>
            </a:r>
          </a:p>
          <a:p>
            <a:pPr algn="ctr">
              <a:buFont typeface="Arial" pitchFamily="34" charset="0"/>
              <a:buChar char="•"/>
            </a:pPr>
            <a:endParaRPr lang="en-US" sz="2400" dirty="0" smtClean="0"/>
          </a:p>
          <a:p>
            <a:r>
              <a:rPr lang="en-US" sz="2400" u="sng" dirty="0" smtClean="0"/>
              <a:t>BREEDING ORCHARDS</a:t>
            </a:r>
          </a:p>
          <a:p>
            <a:pPr>
              <a:buFont typeface="Arial" pitchFamily="34" charset="0"/>
              <a:buChar char="•"/>
            </a:pPr>
            <a:r>
              <a:rPr lang="en-US" sz="2400" dirty="0" smtClean="0"/>
              <a:t>1 Nanking line this spring</a:t>
            </a:r>
          </a:p>
          <a:p>
            <a:pPr>
              <a:buFont typeface="Arial" pitchFamily="34" charset="0"/>
              <a:buChar char="•"/>
            </a:pPr>
            <a:endParaRPr lang="en-US" dirty="0"/>
          </a:p>
        </p:txBody>
      </p:sp>
      <p:sp>
        <p:nvSpPr>
          <p:cNvPr id="4" name="TextBox 3"/>
          <p:cNvSpPr txBox="1"/>
          <p:nvPr/>
        </p:nvSpPr>
        <p:spPr>
          <a:xfrm>
            <a:off x="228600" y="1828800"/>
            <a:ext cx="8458200" cy="1323439"/>
          </a:xfrm>
          <a:prstGeom prst="rect">
            <a:avLst/>
          </a:prstGeom>
          <a:noFill/>
        </p:spPr>
        <p:txBody>
          <a:bodyPr wrap="square" rtlCol="0">
            <a:spAutoFit/>
          </a:bodyPr>
          <a:lstStyle/>
          <a:p>
            <a:pPr algn="ctr"/>
            <a:r>
              <a:rPr lang="en-US"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Approx 10,600 nuts &amp; seedlings planted this spring!</a:t>
            </a:r>
            <a:endParaRPr lang="en-US" sz="40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b="1" dirty="0" smtClean="0"/>
              <a:t>Stacked resistance experiment</a:t>
            </a:r>
            <a:endParaRPr lang="en-US" sz="4400" b="1" dirty="0"/>
          </a:p>
        </p:txBody>
      </p:sp>
      <p:sp>
        <p:nvSpPr>
          <p:cNvPr id="3" name="Content Placeholder 2"/>
          <p:cNvSpPr>
            <a:spLocks noGrp="1"/>
          </p:cNvSpPr>
          <p:nvPr>
            <p:ph idx="1"/>
          </p:nvPr>
        </p:nvSpPr>
        <p:spPr>
          <a:xfrm>
            <a:off x="304800" y="1554162"/>
            <a:ext cx="8686800" cy="4846638"/>
          </a:xfrm>
        </p:spPr>
        <p:txBody>
          <a:bodyPr>
            <a:normAutofit fontScale="85000" lnSpcReduction="10000"/>
          </a:bodyPr>
          <a:lstStyle/>
          <a:p>
            <a:pPr>
              <a:buNone/>
            </a:pPr>
            <a:r>
              <a:rPr lang="en-US" dirty="0" smtClean="0"/>
              <a:t>Using fully selected Clapper &amp; Graves BC3F1 seed from 4</a:t>
            </a:r>
          </a:p>
          <a:p>
            <a:pPr>
              <a:buNone/>
            </a:pPr>
            <a:r>
              <a:rPr lang="en-US" dirty="0" smtClean="0"/>
              <a:t>trees in 3 orchards we made 6 crosses this spring .</a:t>
            </a:r>
          </a:p>
          <a:p>
            <a:pPr algn="ctr">
              <a:buNone/>
            </a:pPr>
            <a:endParaRPr lang="en-US" dirty="0" smtClean="0"/>
          </a:p>
          <a:p>
            <a:pPr algn="ctr">
              <a:buNone/>
            </a:pPr>
            <a:r>
              <a:rPr lang="en-US" b="1" dirty="0" smtClean="0"/>
              <a:t>G1 x G2, G1 x C1, G1 x C2</a:t>
            </a:r>
          </a:p>
          <a:p>
            <a:pPr algn="ctr">
              <a:buNone/>
            </a:pPr>
            <a:r>
              <a:rPr lang="en-US" b="1" dirty="0" smtClean="0"/>
              <a:t>C1 x G2, C2 x G2, C1 x C2</a:t>
            </a:r>
          </a:p>
          <a:p>
            <a:pPr algn="ctr">
              <a:buNone/>
            </a:pPr>
            <a:endParaRPr lang="en-US" dirty="0" smtClean="0"/>
          </a:p>
          <a:p>
            <a:pPr algn="ctr">
              <a:buNone/>
            </a:pPr>
            <a:r>
              <a:rPr lang="en-US" dirty="0" smtClean="0"/>
              <a:t>These will be grown in the same location (TBD) and comparison will be made to see if Clapper x Graves (and vice versa) has significantly different resistance.</a:t>
            </a:r>
          </a:p>
          <a:p>
            <a:pPr algn="ctr">
              <a:buNone/>
            </a:pPr>
            <a:endParaRPr lang="en-US" dirty="0" smtClean="0"/>
          </a:p>
          <a:p>
            <a:pPr algn="ctr">
              <a:buNone/>
            </a:pPr>
            <a:r>
              <a:rPr lang="en-US" dirty="0" smtClean="0"/>
              <a:t>We will expand this to include </a:t>
            </a:r>
            <a:r>
              <a:rPr lang="en-US" i="1" dirty="0" smtClean="0"/>
              <a:t>Nanking</a:t>
            </a:r>
            <a:r>
              <a:rPr lang="en-US" dirty="0" smtClean="0"/>
              <a:t> in the future.</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286000" y="1600200"/>
            <a:ext cx="1600200" cy="152400"/>
          </a:xfrm>
        </p:spPr>
        <p:txBody>
          <a:bodyPr>
            <a:normAutofit fontScale="25000" lnSpcReduction="20000"/>
          </a:bodyPr>
          <a:lstStyle/>
          <a:p>
            <a:endParaRPr lang="en-US" dirty="0"/>
          </a:p>
        </p:txBody>
      </p:sp>
      <p:sp>
        <p:nvSpPr>
          <p:cNvPr id="3" name="Title 2"/>
          <p:cNvSpPr>
            <a:spLocks noGrp="1"/>
          </p:cNvSpPr>
          <p:nvPr>
            <p:ph type="title"/>
          </p:nvPr>
        </p:nvSpPr>
        <p:spPr>
          <a:xfrm>
            <a:off x="304800" y="1676400"/>
            <a:ext cx="8686800" cy="1184825"/>
          </a:xfrm>
        </p:spPr>
        <p:txBody>
          <a:bodyPr>
            <a:noAutofit/>
          </a:bodyPr>
          <a:lstStyle/>
          <a:p>
            <a:r>
              <a:rPr lang="en-US" sz="7200" dirty="0" smtClean="0"/>
              <a:t>Demo </a:t>
            </a:r>
            <a:br>
              <a:rPr lang="en-US" sz="7200" dirty="0" smtClean="0"/>
            </a:br>
            <a:r>
              <a:rPr lang="en-US" sz="7200" dirty="0" smtClean="0"/>
              <a:t>plantings, partnerships, festivals &amp; fairs</a:t>
            </a:r>
            <a:endParaRPr lang="en-US" sz="72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RI Master Gardener Program">
            <a:hlinkClick r:id="rId2" tooltip="URI Master Gardener Program"/>
          </p:cNvPr>
          <p:cNvPicPr>
            <a:picLocks noChangeAspect="1" noChangeArrowheads="1"/>
          </p:cNvPicPr>
          <p:nvPr/>
        </p:nvPicPr>
        <p:blipFill>
          <a:blip r:embed="rId3" cstate="print"/>
          <a:srcRect/>
          <a:stretch>
            <a:fillRect/>
          </a:stretch>
        </p:blipFill>
        <p:spPr bwMode="auto">
          <a:xfrm>
            <a:off x="381000" y="533399"/>
            <a:ext cx="8610600" cy="5791201"/>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304800"/>
            <a:ext cx="8686800" cy="1184825"/>
          </a:xfrm>
        </p:spPr>
        <p:txBody>
          <a:bodyPr>
            <a:noAutofit/>
          </a:bodyPr>
          <a:lstStyle/>
          <a:p>
            <a:r>
              <a:rPr lang="en-US" sz="9600" dirty="0" smtClean="0"/>
              <a:t>Research orchards</a:t>
            </a:r>
            <a:endParaRPr lang="en-US" sz="9600" dirty="0"/>
          </a:p>
        </p:txBody>
      </p:sp>
      <p:sp>
        <p:nvSpPr>
          <p:cNvPr id="2" name="Text Placeholder 1"/>
          <p:cNvSpPr>
            <a:spLocks noGrp="1"/>
          </p:cNvSpPr>
          <p:nvPr>
            <p:ph type="body" idx="1"/>
          </p:nvPr>
        </p:nvSpPr>
        <p:spPr>
          <a:xfrm>
            <a:off x="3657600" y="3505200"/>
            <a:ext cx="5181600" cy="2971800"/>
          </a:xfrm>
        </p:spPr>
        <p:txBody>
          <a:bodyPr>
            <a:noAutofit/>
          </a:bodyPr>
          <a:lstStyle/>
          <a:p>
            <a:pPr algn="l"/>
            <a:r>
              <a:rPr lang="en-US" dirty="0" smtClean="0"/>
              <a:t>Tower Hill  Botanic Garden, W.  Boylston MA</a:t>
            </a:r>
          </a:p>
          <a:p>
            <a:pPr algn="l"/>
            <a:r>
              <a:rPr lang="en-US" dirty="0" smtClean="0"/>
              <a:t>Wrentham Developmental Ctr. Wrentham MA</a:t>
            </a:r>
          </a:p>
          <a:p>
            <a:pPr algn="l"/>
            <a:r>
              <a:rPr lang="en-US" dirty="0" smtClean="0"/>
              <a:t>Land’s Sake, Weston MA</a:t>
            </a:r>
          </a:p>
          <a:p>
            <a:pPr algn="l"/>
            <a:r>
              <a:rPr lang="en-US" dirty="0" smtClean="0"/>
              <a:t>Clark’s, Hawley MA</a:t>
            </a:r>
          </a:p>
          <a:p>
            <a:pPr algn="l"/>
            <a:r>
              <a:rPr lang="en-US" dirty="0" smtClean="0"/>
              <a:t>Moore State Park, Paxton MA</a:t>
            </a:r>
          </a:p>
          <a:p>
            <a:pPr algn="l"/>
            <a:r>
              <a:rPr lang="en-US" dirty="0" smtClean="0"/>
              <a:t>Clark Property, Ashfield &amp; Hawley MA</a:t>
            </a:r>
          </a:p>
          <a:p>
            <a:pPr algn="l"/>
            <a:r>
              <a:rPr lang="en-US" dirty="0" smtClean="0"/>
              <a:t>Chestnut Preserve, Stockbridge MA</a:t>
            </a:r>
          </a:p>
          <a:p>
            <a:pPr algn="l"/>
            <a:r>
              <a:rPr lang="en-US" dirty="0" smtClean="0"/>
              <a:t>Idylbrook Park, Medway MA</a:t>
            </a:r>
          </a:p>
          <a:p>
            <a:pPr algn="l"/>
            <a:r>
              <a:rPr lang="en-US" dirty="0" smtClean="0"/>
              <a:t>Jamie Donald, Lunenburg MA</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0" y="2895600"/>
            <a:ext cx="5181600" cy="841248"/>
          </a:xfrm>
        </p:spPr>
        <p:txBody>
          <a:bodyPr>
            <a:noAutofit/>
          </a:bodyPr>
          <a:lstStyle/>
          <a:p>
            <a:pPr algn="ctr"/>
            <a:r>
              <a:rPr lang="en-US" sz="5000" dirty="0" smtClean="0"/>
              <a:t>Massachusetts Division of fisheries and Wildlife </a:t>
            </a:r>
            <a:endParaRPr lang="en-US" sz="5000" dirty="0"/>
          </a:p>
        </p:txBody>
      </p:sp>
      <p:pic>
        <p:nvPicPr>
          <p:cNvPr id="3074" name="Picture 2" descr="D:\masswildlifemagazincover\MassWildlifearticlecover.bmp"/>
          <p:cNvPicPr>
            <a:picLocks noChangeAspect="1" noChangeArrowheads="1"/>
          </p:cNvPicPr>
          <p:nvPr/>
        </p:nvPicPr>
        <p:blipFill>
          <a:blip r:embed="rId3" cstate="print"/>
          <a:srcRect r="31307" b="21111"/>
          <a:stretch>
            <a:fillRect/>
          </a:stretch>
        </p:blipFill>
        <p:spPr bwMode="auto">
          <a:xfrm>
            <a:off x="457200" y="533400"/>
            <a:ext cx="3640282" cy="5410200"/>
          </a:xfrm>
          <a:prstGeom prst="rect">
            <a:avLst/>
          </a:prstGeom>
          <a:noFill/>
          <a:ln w="76200">
            <a:solidFill>
              <a:srgbClr val="FFC000"/>
            </a:solid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 </a:t>
            </a:r>
            <a:r>
              <a:rPr lang="en-US" dirty="0" err="1" smtClean="0"/>
              <a:t>Americorps</a:t>
            </a:r>
            <a:endParaRPr lang="en-US" dirty="0"/>
          </a:p>
        </p:txBody>
      </p:sp>
      <p:pic>
        <p:nvPicPr>
          <p:cNvPr id="3" name="Picture 2" descr="http://api.ning.com/files/asKBfiScqML6l8nEzc5BP6vgO2U1boVuNf7kuhVepphNEWHT63NgktYCZMAj*DP4iNUnLgzKkHt6epBB27iPVRiQ1BXh*vmk/AC_Logo.jpg"/>
          <p:cNvPicPr/>
          <p:nvPr/>
        </p:nvPicPr>
        <p:blipFill>
          <a:blip r:embed="rId3" cstate="print"/>
          <a:srcRect/>
          <a:stretch>
            <a:fillRect/>
          </a:stretch>
        </p:blipFill>
        <p:spPr bwMode="auto">
          <a:xfrm>
            <a:off x="609600" y="1524000"/>
            <a:ext cx="3276600" cy="3200400"/>
          </a:xfrm>
          <a:prstGeom prst="rect">
            <a:avLst/>
          </a:prstGeom>
          <a:noFill/>
          <a:ln w="38100">
            <a:solidFill>
              <a:schemeClr val="accent1"/>
            </a:solidFill>
            <a:miter lim="800000"/>
            <a:headEnd/>
            <a:tailEnd/>
          </a:ln>
        </p:spPr>
      </p:pic>
      <p:pic>
        <p:nvPicPr>
          <p:cNvPr id="4" name="Picture 3" descr="http://www.thesca.org/sites/default/files/styles/840x480/public/NHCC_manchkids_bearbrook_0.jpg?itok=ypZQjofh"/>
          <p:cNvPicPr/>
          <p:nvPr/>
        </p:nvPicPr>
        <p:blipFill>
          <a:blip r:embed="rId4" cstate="print"/>
          <a:srcRect/>
          <a:stretch>
            <a:fillRect/>
          </a:stretch>
        </p:blipFill>
        <p:spPr bwMode="auto">
          <a:xfrm>
            <a:off x="4038600" y="2362200"/>
            <a:ext cx="4724400" cy="3733800"/>
          </a:xfrm>
          <a:prstGeom prst="rect">
            <a:avLst/>
          </a:prstGeom>
          <a:noFill/>
          <a:ln w="38100">
            <a:solidFill>
              <a:schemeClr val="accent1"/>
            </a:solid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user\Pictures\2016-08-24 august 2016\IMG_0900.JPG"/>
          <p:cNvPicPr>
            <a:picLocks noChangeAspect="1" noChangeArrowheads="1"/>
          </p:cNvPicPr>
          <p:nvPr/>
        </p:nvPicPr>
        <p:blipFill>
          <a:blip r:embed="rId3" cstate="print"/>
          <a:srcRect t="7517" b="11044"/>
          <a:stretch>
            <a:fillRect/>
          </a:stretch>
        </p:blipFill>
        <p:spPr bwMode="auto">
          <a:xfrm>
            <a:off x="685801" y="1600200"/>
            <a:ext cx="4760344" cy="2895600"/>
          </a:xfrm>
          <a:prstGeom prst="rect">
            <a:avLst/>
          </a:prstGeom>
          <a:noFill/>
          <a:ln w="38100">
            <a:solidFill>
              <a:srgbClr val="FFC000"/>
            </a:solidFill>
          </a:ln>
        </p:spPr>
      </p:pic>
      <p:sp>
        <p:nvSpPr>
          <p:cNvPr id="4" name="TextBox 3"/>
          <p:cNvSpPr txBox="1"/>
          <p:nvPr/>
        </p:nvSpPr>
        <p:spPr>
          <a:xfrm>
            <a:off x="533400" y="228600"/>
            <a:ext cx="8153400" cy="1107996"/>
          </a:xfrm>
          <a:prstGeom prst="rect">
            <a:avLst/>
          </a:prstGeom>
          <a:noFill/>
        </p:spPr>
        <p:txBody>
          <a:bodyPr wrap="square" rtlCol="0">
            <a:spAutoFit/>
          </a:bodyPr>
          <a:lstStyle/>
          <a:p>
            <a:pPr algn="ctr"/>
            <a:r>
              <a:rPr lang="en-US" sz="6600" dirty="0" smtClean="0">
                <a:solidFill>
                  <a:schemeClr val="accent2">
                    <a:lumMod val="75000"/>
                  </a:schemeClr>
                </a:solidFill>
              </a:rPr>
              <a:t>ifarm, Boxford MA</a:t>
            </a:r>
            <a:endParaRPr lang="en-US" sz="6600" dirty="0">
              <a:solidFill>
                <a:schemeClr val="accent2">
                  <a:lumMod val="75000"/>
                </a:schemeClr>
              </a:solidFill>
            </a:endParaRPr>
          </a:p>
        </p:txBody>
      </p:sp>
      <p:pic>
        <p:nvPicPr>
          <p:cNvPr id="5" name="Picture 2" descr="C:\Users\user\Pictures\2016-08-24 august 2016\IMG_0966.JPG"/>
          <p:cNvPicPr>
            <a:picLocks noChangeAspect="1" noChangeArrowheads="1"/>
          </p:cNvPicPr>
          <p:nvPr/>
        </p:nvPicPr>
        <p:blipFill>
          <a:blip r:embed="rId4" cstate="print"/>
          <a:srcRect/>
          <a:stretch>
            <a:fillRect/>
          </a:stretch>
        </p:blipFill>
        <p:spPr bwMode="auto">
          <a:xfrm>
            <a:off x="4267200" y="3264370"/>
            <a:ext cx="4495800" cy="3357975"/>
          </a:xfrm>
          <a:prstGeom prst="rect">
            <a:avLst/>
          </a:prstGeom>
          <a:noFill/>
          <a:ln w="38100">
            <a:solidFill>
              <a:srgbClr val="FFC000"/>
            </a:solid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osv\GEDC0515.JPG"/>
          <p:cNvPicPr>
            <a:picLocks noChangeAspect="1" noChangeArrowheads="1"/>
          </p:cNvPicPr>
          <p:nvPr/>
        </p:nvPicPr>
        <p:blipFill>
          <a:blip r:embed="rId3" cstate="print"/>
          <a:srcRect l="10833" t="12222" b="11111"/>
          <a:stretch>
            <a:fillRect/>
          </a:stretch>
        </p:blipFill>
        <p:spPr bwMode="auto">
          <a:xfrm>
            <a:off x="609600" y="533400"/>
            <a:ext cx="6380922" cy="4114800"/>
          </a:xfrm>
          <a:prstGeom prst="rect">
            <a:avLst/>
          </a:prstGeom>
          <a:noFill/>
          <a:ln w="38100">
            <a:solidFill>
              <a:srgbClr val="FFC000"/>
            </a:solidFill>
          </a:ln>
        </p:spPr>
      </p:pic>
      <p:pic>
        <p:nvPicPr>
          <p:cNvPr id="4099" name="Picture 3" descr="D:\osv\GEDC0499.JPG"/>
          <p:cNvPicPr>
            <a:picLocks noChangeAspect="1" noChangeArrowheads="1"/>
          </p:cNvPicPr>
          <p:nvPr/>
        </p:nvPicPr>
        <p:blipFill>
          <a:blip r:embed="rId4" cstate="print"/>
          <a:srcRect l="36667" t="7778" r="29167" b="40000"/>
          <a:stretch>
            <a:fillRect/>
          </a:stretch>
        </p:blipFill>
        <p:spPr bwMode="auto">
          <a:xfrm>
            <a:off x="5181600" y="3124200"/>
            <a:ext cx="3124200" cy="3581400"/>
          </a:xfrm>
          <a:prstGeom prst="rect">
            <a:avLst/>
          </a:prstGeom>
          <a:noFill/>
          <a:ln w="38100">
            <a:solidFill>
              <a:srgbClr val="FFC000"/>
            </a:solidFill>
          </a:ln>
        </p:spPr>
      </p:pic>
    </p:spTree>
    <p:extLst>
      <p:ext uri="{BB962C8B-B14F-4D97-AF65-F5344CB8AC3E}">
        <p14:creationId xmlns="" xmlns:p14="http://schemas.microsoft.com/office/powerpoint/2010/main" val="2641553541"/>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D:\gouldmeadow\IMG_0021.JPG"/>
          <p:cNvPicPr>
            <a:picLocks noChangeAspect="1" noChangeArrowheads="1"/>
          </p:cNvPicPr>
          <p:nvPr/>
        </p:nvPicPr>
        <p:blipFill>
          <a:blip r:embed="rId3" cstate="print"/>
          <a:srcRect/>
          <a:stretch>
            <a:fillRect/>
          </a:stretch>
        </p:blipFill>
        <p:spPr bwMode="auto">
          <a:xfrm>
            <a:off x="3048000" y="1676400"/>
            <a:ext cx="3314700" cy="4419600"/>
          </a:xfrm>
          <a:prstGeom prst="rect">
            <a:avLst/>
          </a:prstGeom>
          <a:noFill/>
          <a:ln w="38100">
            <a:solidFill>
              <a:schemeClr val="accent1"/>
            </a:solidFill>
          </a:ln>
        </p:spPr>
      </p:pic>
      <p:pic>
        <p:nvPicPr>
          <p:cNvPr id="2052" name="Picture 4" descr="D:\gouldmeadow\IMG_0023.JPG"/>
          <p:cNvPicPr>
            <a:picLocks noChangeAspect="1" noChangeArrowheads="1"/>
          </p:cNvPicPr>
          <p:nvPr/>
        </p:nvPicPr>
        <p:blipFill>
          <a:blip r:embed="rId4" cstate="print"/>
          <a:srcRect/>
          <a:stretch>
            <a:fillRect/>
          </a:stretch>
        </p:blipFill>
        <p:spPr bwMode="auto">
          <a:xfrm>
            <a:off x="5791200" y="2514600"/>
            <a:ext cx="3086100" cy="4114800"/>
          </a:xfrm>
          <a:prstGeom prst="rect">
            <a:avLst/>
          </a:prstGeom>
          <a:noFill/>
          <a:ln w="38100">
            <a:solidFill>
              <a:schemeClr val="accent1"/>
            </a:solidFill>
          </a:ln>
        </p:spPr>
      </p:pic>
      <p:pic>
        <p:nvPicPr>
          <p:cNvPr id="2050" name="Picture 2" descr="D:\gouldmeadow\IMG_0042.JPG"/>
          <p:cNvPicPr>
            <a:picLocks noChangeAspect="1" noChangeArrowheads="1"/>
          </p:cNvPicPr>
          <p:nvPr/>
        </p:nvPicPr>
        <p:blipFill>
          <a:blip r:embed="rId5" cstate="print"/>
          <a:srcRect l="10847" t="2857" r="5344" b="4286"/>
          <a:stretch>
            <a:fillRect/>
          </a:stretch>
        </p:blipFill>
        <p:spPr bwMode="auto">
          <a:xfrm>
            <a:off x="304800" y="304800"/>
            <a:ext cx="3352800" cy="4953000"/>
          </a:xfrm>
          <a:prstGeom prst="rect">
            <a:avLst/>
          </a:prstGeom>
          <a:noFill/>
          <a:ln w="38100">
            <a:solidFill>
              <a:schemeClr val="accent1"/>
            </a:solidFill>
          </a:ln>
        </p:spPr>
      </p:pic>
    </p:spTree>
  </p:cSld>
  <p:clrMapOvr>
    <a:masterClrMapping/>
  </p:clrMapOvr>
  <p:transition>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dirty="0"/>
          </a:p>
        </p:txBody>
      </p:sp>
      <p:sp>
        <p:nvSpPr>
          <p:cNvPr id="4" name="Text Placeholder 3"/>
          <p:cNvSpPr>
            <a:spLocks noGrp="1"/>
          </p:cNvSpPr>
          <p:nvPr>
            <p:ph type="body" sz="half" idx="3"/>
          </p:nvPr>
        </p:nvSpPr>
        <p:spPr/>
        <p:txBody>
          <a:bodyPr/>
          <a:lstStyle/>
          <a:p>
            <a:r>
              <a:rPr lang="en-US" dirty="0" smtClean="0"/>
              <a:t>p</a:t>
            </a:r>
            <a:endParaRPr lang="en-US" dirty="0"/>
          </a:p>
        </p:txBody>
      </p:sp>
      <p:sp>
        <p:nvSpPr>
          <p:cNvPr id="6" name="Content Placeholder 5"/>
          <p:cNvSpPr>
            <a:spLocks noGrp="1"/>
          </p:cNvSpPr>
          <p:nvPr>
            <p:ph sz="quarter" idx="4"/>
          </p:nvPr>
        </p:nvSpPr>
        <p:spPr>
          <a:xfrm>
            <a:off x="5486400" y="1828800"/>
            <a:ext cx="3450866" cy="3429000"/>
          </a:xfrm>
        </p:spPr>
        <p:txBody>
          <a:bodyPr>
            <a:normAutofit/>
          </a:bodyPr>
          <a:lstStyle/>
          <a:p>
            <a:endParaRPr lang="en-US" dirty="0" smtClean="0"/>
          </a:p>
          <a:p>
            <a:endParaRPr lang="en-US" dirty="0"/>
          </a:p>
        </p:txBody>
      </p:sp>
      <p:pic>
        <p:nvPicPr>
          <p:cNvPr id="7" name="Picture 6" descr="http://nebula.wsimg.com/4ee8d3e0dfd9e41d66bd5cb5b3b5ea2e?AccessKeyId=E26AA2F838983269B366&amp;disposition=0&amp;alloworigin=1"/>
          <p:cNvPicPr/>
          <p:nvPr/>
        </p:nvPicPr>
        <p:blipFill>
          <a:blip r:embed="rId3" cstate="print"/>
          <a:srcRect/>
          <a:stretch>
            <a:fillRect/>
          </a:stretch>
        </p:blipFill>
        <p:spPr bwMode="auto">
          <a:xfrm>
            <a:off x="5029200" y="381000"/>
            <a:ext cx="3810000" cy="2438400"/>
          </a:xfrm>
          <a:prstGeom prst="rect">
            <a:avLst/>
          </a:prstGeom>
          <a:noFill/>
          <a:ln w="38100">
            <a:solidFill>
              <a:schemeClr val="accent1"/>
            </a:solidFill>
            <a:miter lim="800000"/>
            <a:headEnd/>
            <a:tailEnd/>
          </a:ln>
        </p:spPr>
      </p:pic>
      <p:pic>
        <p:nvPicPr>
          <p:cNvPr id="2050" name="Picture 2" descr="C:\Users\user\Pictures\2016-08-24 august 2016\IMG_1010.JPG"/>
          <p:cNvPicPr>
            <a:picLocks noGrp="1" noChangeAspect="1" noChangeArrowheads="1"/>
          </p:cNvPicPr>
          <p:nvPr>
            <p:ph sz="quarter" idx="2"/>
          </p:nvPr>
        </p:nvPicPr>
        <p:blipFill>
          <a:blip r:embed="rId4" cstate="print"/>
          <a:srcRect/>
          <a:stretch>
            <a:fillRect/>
          </a:stretch>
        </p:blipFill>
        <p:spPr bwMode="auto">
          <a:xfrm>
            <a:off x="457200" y="381000"/>
            <a:ext cx="4291012" cy="3205015"/>
          </a:xfrm>
          <a:prstGeom prst="rect">
            <a:avLst/>
          </a:prstGeom>
          <a:noFill/>
          <a:ln w="38100">
            <a:solidFill>
              <a:schemeClr val="accent1"/>
            </a:solidFill>
          </a:ln>
        </p:spPr>
      </p:pic>
      <p:pic>
        <p:nvPicPr>
          <p:cNvPr id="2051" name="Picture 3" descr="C:\Users\user\Pictures\2016-08-24 august 2016\IMG_1014.JPG"/>
          <p:cNvPicPr>
            <a:picLocks noChangeAspect="1" noChangeArrowheads="1"/>
          </p:cNvPicPr>
          <p:nvPr/>
        </p:nvPicPr>
        <p:blipFill>
          <a:blip r:embed="rId5" cstate="print"/>
          <a:srcRect b="20690"/>
          <a:stretch>
            <a:fillRect/>
          </a:stretch>
        </p:blipFill>
        <p:spPr bwMode="auto">
          <a:xfrm>
            <a:off x="2895600" y="3124200"/>
            <a:ext cx="5917151" cy="3505200"/>
          </a:xfrm>
          <a:prstGeom prst="rect">
            <a:avLst/>
          </a:prstGeom>
          <a:noFill/>
          <a:ln w="38100">
            <a:solidFill>
              <a:schemeClr val="accent1"/>
            </a:solidFill>
          </a:ln>
        </p:spPr>
      </p:pic>
      <p:sp>
        <p:nvSpPr>
          <p:cNvPr id="2" name="Title 1"/>
          <p:cNvSpPr>
            <a:spLocks noGrp="1"/>
          </p:cNvSpPr>
          <p:nvPr>
            <p:ph type="title"/>
          </p:nvPr>
        </p:nvSpPr>
        <p:spPr>
          <a:xfrm>
            <a:off x="304800" y="3581400"/>
            <a:ext cx="2743200" cy="3124200"/>
          </a:xfrm>
        </p:spPr>
        <p:txBody>
          <a:bodyPr>
            <a:noAutofit/>
          </a:bodyPr>
          <a:lstStyle/>
          <a:p>
            <a:r>
              <a:rPr lang="en-US" sz="2800" b="1" dirty="0" smtClean="0"/>
              <a:t>Bullard memorial farm</a:t>
            </a:r>
            <a:br>
              <a:rPr lang="en-US" sz="2800" b="1" dirty="0" smtClean="0"/>
            </a:br>
            <a:r>
              <a:rPr lang="en-US" sz="2800" b="1" dirty="0" smtClean="0"/>
              <a:t>holliston Ma</a:t>
            </a:r>
            <a:endParaRPr lang="en-US" sz="2800" b="1"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305800" cy="685800"/>
          </a:xfrm>
        </p:spPr>
        <p:txBody>
          <a:bodyPr>
            <a:noAutofit/>
          </a:bodyPr>
          <a:lstStyle/>
          <a:p>
            <a:pPr algn="r"/>
            <a:r>
              <a:rPr lang="en-US" sz="9600" dirty="0" smtClean="0"/>
              <a:t>fairs</a:t>
            </a:r>
          </a:p>
        </p:txBody>
      </p:sp>
      <p:sp>
        <p:nvSpPr>
          <p:cNvPr id="76802" name="AutoShape 2" descr="data:image/jpeg;base64,/9j/4AAQSkZJRgABAQAAAQABAAD/2wCEAAkGBhMSERUUExQWFRUWFxcaGRcYGBobGRUYHBgVFxcaGRgYHCYeFxkjGhgXHy8gIycpLCwsGB4xNTAqNSYrLCkBCQoKDgwOGg8PGikkHCQsLCwpKiwsKSkpLCwsLCwsLCksKSwsLCksLCwpKSwsLCwpKSksLCwsKSksLCwsLCwsLP/AABEIAOEA4QMBIgACEQEDEQH/xAAcAAACAgMBAQAAAAAAAAAAAAAEBQMGAAIHAQj/xABDEAABAgQEAgcGBAUCBAcAAAABAhEAAwQhBRIxQVFhBhMicYGRoRQyscHR8AdCUuEVI2JykjOCFiRDshdTY3PC0vH/xAAaAQACAwEBAAAAAAAAAAAAAAACAwABBAUG/8QAJxEAAgICAgIDAAICAwAAAAAAAAECEQMhEjEEQRMiUWFxFDIjgfH/2gAMAwEAAhEDEQA/AOoy6ydOJMkIloOi2cnm2nxgKf0bmoKikialQLvlSokqJIUQzou+UM51h7g5WZaSuxLkAhiASSMwP5uMHFTawFDeXF0gDC8NEtItpoCzgnUlrOeW0ESxnDqFnsDwGhPN7xiKvMSEpJAa+giZL7wSFs2jwADSMKoBqpsqZ2FF3/KCQ/iPrFlBkyaEh1EAcy0AIxdJVlKVDW+qWAJfMLCw3gcz1klIAAQpIKcudQdmJOYABjzgLpRUpTJV1hKPe0Z8gHaKtmOgSeUDsNKuyndO8V9pmy6cE5ZygVcESJRWpSn17Qc+UQ1Ez+YptHt3Wt3M0LaBQqpsyctRRNqzlkguR7OgpM1gB2MzMDoY6EmgpplilGa3JWnrFxf2NOKfx7ZT5ZgiWIsy+iMs+6pSfI/vEB6KzBoUn0PrDDSvIg/YvpXSQoFiNxrD1OOkpZaQeBBYvAK8ImIHuHwv8IhdtbGKKfHIPP8AiEEMpDvbWx8xGqcdIGUJccy9vnCQTo9RMKiAA/LjEA+CP4NRi8zRNuQHwhrQUhAC5i8z317P7xFg+F5BmmDtHbgPrFYxfoZPlj/l5ipkkD/SUplpu/YVYK5BRHfASbXQh8G+KdB+N9Kcx6uQU5CDmmXDMbhJG+3weK8nERNKgFFKUp7IFnuXV36GKwmsSTkWVBCSoEMykq3CgrVXENo8FrmFN09oWYi9iN+H7xy8zbf279HSxYYxVIuHRfFEprKorN1IknvPaeH9fjCVpKRvaOb0U5550BVLlN4CLXT3SCrs89joQX2eJjztwcK2ZcuBKXI8xKWFAhRCUWv3cnit1kqVdpg10baD+klUhUshKnIPFwePpFWQsmMUrfRtxKo2F1VdJlpcdo8/u0V+vr1NmBbg2w5QbU0wPOFuIymAHMQ/HFEbHHRmrVMmyUrJP8xNzqwOb5QdXdKBmVJUEKEtSpgC83vEB2I1108Yg6ISEdYVk3QlWRI1KsiiVHgkBh3kRtiXRmZOmBcmWkJyDMrMHWtnUSHJFyBptBqCti27lsWfxNH6E+R/+0ZDf/w9nfrT5/tGQXBfoXOB2ObXlLdhV+75GJZsrOlibEXDajcQuxPGkSyElTE7AEk+AufhHmG4sVS0KMuYOsLAEgkMSHNxlDB9I6iaOLxdWhwhAAAGgtGzQKuuAXkyqzM/ulm4vpEM+nmqJZeUcAACOeYv8BF2DX6ELoUEMQ93uTr5x6mnSC5ubsTqBy4CBJNEr/qOX17ZIP8AtYCE2N45T0aFrWcuQu6lWKi4ayiVlj7u3KIXX8j3EMQlyEKWpgACo6DRnJJsNrnjHHekPSP+IKmKUooopagZkzTrctkykbkO/Mu9rR5jOMLxBKpk0mnoAxWVWXUN7oAfsI4JHfc3CtdQmekT5qepoZH+jJsDNVolxxJ04X74Gw4x/Rv0aJmTutmAIXOSRLRoJFMmybbZlN6xcl4UQgHOmYRsNfA3vHNabF5qUmoUAJtQeyk3CJKSyQBzOndF3wrpJOmSx278AAPhEUFL+zVCE+NrosuDZSl0zJpI1SWtyIOkNvawNm71JHzinKCicznNxO/I8RG0pQOzHdJ27juItSafGf8A6DLDy9lxTiSGupPgoHlEk6llzRcJUONviIps0kJHFS0p8NTDzDMJmuFA9X33J7x9YK9tfgt41DdkOI9HCkPK7X9J18DvDXBcHEpIJus3J+Q5QzSnjGPEAlmlKNM1KYFxDEJchBXMUEgep1YcSeEe1+IplMPeWXypGpbU8hzihdMcXVPUJISGKdOb8Xs0Ky5fjjZeDA8kq9CDpP0qpp88HqQEEELUwzK/Spx+YQHSzzLdBvLPuqLgEcm1P7wixWgMs3snUOfCNMOxF0pQQVZSooAL6iwAL73twjBJPI7Z2uMYKo9FnpliXUfzPcKEjMCHA4jnsd9oPxfpAkJ7CXI0Cx2W3YO5OzxVsQxZHYypcIDEKJJPEP8Ap9YXVFe+55X0HD74QXHiuKApN2ywyK1Kr5cruSgaDi14DlTLMYAoKwDiVEt4RJiKsqrRl4fYaug5SrWMK60uHMT0yCqyjlPc/oP3gWvpCg+8FJ1fQ+KddocsbSsUx50WP+qvhKPmpSE/WGGC4sTUS0oJCQCtZt7qQ7BuJKYUYKSmnnq/UZaR4ZiYN6H095ijr2UDkHzH4CAfewWtNlp9rXxj2Juo7oyJSEFsThSQnNMVm4v2EAdwZx3kxJQBJJyP1YDDgovdXc1vOFtQuaFl5aFJCXzupZRwcLJHlAuKzFqCUmYF5wMqTop7pZISHf8ApL+Udcw02Hz8Sl9rqVFwplkJWoAeGnfES8UISFIWlQ3JSo+Sczj0it4/04pKW11zkpYBKipefQpRuA/6j3AxUaoVlalSqlXsVLmzrDtMmWYFSjpa19P0xXRVr0i09I/xRXnEilR189u0mW/VpP8AWvcDcAgczpFVqqdEgifiMz2ioN0SQxSknQIli3+5m4CAT0nlyQKbDJTqP/UIcqPEBV1a+8qw4RMmllUQ9oq19ZPUHAd1KLaJf/ugJNskYpG82Wqf/wAzXqEuTLuiTqlPDN+tZ4fSyn2g4hNK5v8ALpJG3wFrFah5BmgcGoxObmV/LkS+/JLG7E+/MI3+GkOZikFaJEoZZMvtEfqUbOriTcxaX6MjHl/QDMVMqJuYIbMyUJ0ASLJSH4CLb0dwiclaEHKCrQO57y20KcDmy1VC5ilXT2UJYnvIAH28WbodULXUTV5LuwKzlypGicrO0GuzZKbjH+kWc4EoFIzpKjdgD5vsIgn4FMdrZhcFKrgcYc4emYys5SJhPAm2zF7juguiplJcqJKib6N4Ntyg5JSVMxvLJFakvKnSBPDEKWq35iEnKw5xZqTHJS7PlV+lVj9PWElTQIqaxaVhwmXbikkgAjyMKK8LkTDLUQTYpUdFjZ+B2fzjnSnkx/aO1YXBZHT7OgKmgRXMa6YpkFNipN8xFyk7WbQxXKLFJmZaQCl/eSSTpuOGvjEv8OC3ClODraCXmQnHWmWvH4S+20KqzpjLUsrBWrMGL2B5cWjXo9hsydUFSuygpJUHfsmwS/E/B4Mq8BppaewkZmbMSCovZ7ux7hG+HYoJcvKCA1izOohxdt4yZc999HQ0o/8AGg7FcJSsZWDDjdvOKZLwVCKoLH5ErURs4Sw9TFrVifWA5S5tw4esIUKKlTjwSAeTuT/2iKjkT6Ex5R7ObpnO/F40zxCpYBUB984Mw/DlTEgggAlgSdeNhq0dHikrYtTcvqgnDg6gA7n6xdZtFLSlMycm4DJDM53PeBCCipEy0gOCtwS4V2ADZ0sx2PcbRYVYLmAKQSoAkk6u9wQVMgNm2BGbZoS/H5vkmaOXHsq8mpyqzBIUm9ruOBcb+EbJl9atkBTEhgbkl2GmusO8L6PKUnMgKQk/mU2XQaEkG/lDXAaSnTPlJcTFqWlmDAEKzP3W9IqeqQz5KtiOnph1OWXmUCsk2v7oAtsHPxhtQUZkSCoMVKdbO36UgOd/eiaRJyGYQAgAq7iAdYFxuvEtEoH8zeQDn1UIyy7oBu9Ev8TVw9R9YyBP4rJ/UPIRkJ5TJwQ4xD8R5Cl5KKVNnL3ErN1ew95TBPflhZWIq5qTMrKlFJKZimWRmy/pM1b+jvCZPS6rnpCKGmTJliwUwLD0QPAGNl9DCf51fVKfiVM3JKlOfBIEdxyOTQL/AMR0dKctFJ62abddMck/22zq8AkRFMwOsrP5tZN6mULvMZLD+mVojvVeJl9K6SmdFDIzzNM5Gp7/AH1eYhbSYVWYn/MmLOR7FQZH+xA1bj6wO+yWbr6RyKVJl0CMy1WVPWHKj/SDdR4Cw5RtI6LKUTU4hMKQb5Se2vgDw/tEN5gpKAAIT1s8BnI08dEDkIrGI4jNqF55hzHZtEjgB9mJf4NjjvsYVWPhZSlCerkI92Wmz8Crj96xLSUipqs6VJVpmlglJIGzlnhHLlvDfDqBSlJShJUpRAAAuTsBFo2xx6vovOG4ZLPakjqpidQ1xyUk6juh5hgBmp6wdVN0Sse6riAdx/SqIsA/DqcyVz5xRwQntFPeouB4PFnq62loUo65ZGYsFKGYuA7lhbyg1oxzluouxnIlqKWWA44b8227oIcaQAnHpBRnTNQpIbQub8RqPGNpOLSpksqlrSpkk2IJFiLjaI5K6szOMu6Aej8vNMqJji68rbjLe/mIrHSyv66blFkyyQCNeBL73EP+jM/JSrWzqUuYoAaluyAPL1ihSJqpk1IF8xH1UCNiLiMWZN4kkb/Fhc5SfoKp55QQJg7lcBz4i8MKitIAABc6MXBHI7/vC5BWparES8xA3fVmfaw8YbS5iEdlKQ40J12ch+Txmh483s0yaTK7XVSn0IgKmqCAeHDTwaH+NVElAukFRzEkbJTx7ywHfFTp67tskPrYXYs+vHXyiZfGkv5NEJpx6GnXlLKAI4wwmrBppq0AZlAi25CD9dYr0/EQoOlj8R9IPRV5aJKtyVlu9WX5RnxwcZWBlSaOZA9ow0woOosdBbbW3FhD7pBhyZspU9wgoRlASB29C6jszkaPz2hRhksCST+bPbmGbyeOmsqnCzFjg45KY3kLUlV2U3/qJdwWBG7h9RFrwmtJT2lOHOqie0WtfU7b6c4oMuZcPy8GhmcTLpvZIbbx8YS5OLo3SSkdDSnrD29uGm2u20D4H1aKyWkFLglmA2Ss6iEFNiM0oISlVwW4niR9A8e9FKRYrpCloUAoquoG/YVC/km5fwJcKTsmxnEVTJhkITbOyi2ozfSFnSupBmJH6U6f3F/g0HTZZ9rVrlZS+T3SPX4wuq5AmTVKPFvAWgGtk6SE3W98ZDT2JP2Y8giuSF+IfiPNIy00tElP6lMpXr2R5GFVLhFXWKzHrJj6rUSEeK1WbkkeEXKlp8Opf9KX1y/1q7V/7lWH+0R7V49NmWByJ4J189Y6KlXRzVFvszof0LkU1XIVOmCZO6xOVCfdSdi2pI4lhygjpBiExM2ZJT2EoUUsNSBpfazWEQ9Hw1TJVwmof/JP1h10lwsqq5im1L/L5QN7CSoqkmhJ2g4dFETBcZT+oC8NZa5Er31pf9IuryDwStdRMSRJlFCf1r94/wBqfrDBi5f0VXDujipxWhDFctTFWgUDb/Jx6x1PoV0NTSIzrAVPULnZA/Sn5mIOhnRISWmzAQq+VKmsdCtQFsx2Gw5mLeYYkD5Ge/rF6AcdxtNLIVNUHCWAToVKOgH3oI450oxuZWzEmYwyg2HuoTYk8TzMXD8R64LUiUC+QkqHMgb/ANvxjnFfUuSEu3lm/YWYcoyZZOU6XRu8PCow51tm4rA2RDhDgknVTaE/SG/RmpyzSoMGlTH5jLx72iuSVQ1wrspnK/oy/wCRH0jHJbv2a57i0X2hxMIppd37ILd5c/GIKOrlzSuZkyzAC5ST2nLDMlmJ56xTabFVgISGI3BDsL2d4syFZaZShYlXDZKfqYKWeV0+jI8UYL+WYvDZtzJmoLKsFpd+NwSnk2URV67HKiWtSFBLg3Yb8QUqDiGtDiCywTu1h6+MA4tiDTVBSQVDU8OAfdgNoJZmxyXF0xNUY3MV7zna1rO+g5iPZeLpDZeyoAu/5iQRcswYFv3gGoVmJIOvnFrwHoplQmZOQCogllE2B93ss2a3rDudbKkxLLw9OXN1gSXI0Jazpu7HmeY8G1dMHsklKj7yEnxJUuIcToMswqRLSs3zICQAUs4ITo/1iDpnOAMtADAABhsyUhvB4Vz5tUgJaeyHD6ZU95IU2YEcWsdoeSOjiaaWq2dk3feCvw5okqlTJpAzFeUE6gBIduGsWDGaV5Mz+xXmA4+EPhjqJmnkvIigowhBBOVT6Da7kkfe0GYZhYJIEsKXsSScu1gN9Drxieio5s0gPyJJ0e/ZEWKUJMhISbl3JVcvw005aQEZR7o2zko6QkxGiSlTFaSoADsgqNtCBta9+G8bdHZs6XWyElRVLVMIBO/ZVq99obivQ5VZre7Z/L5wbh9QhU+U13UPAwDnz9CpZPq1RW6+eJa5pckk5Rb+skj0HnFTlYupLpXxuWYjvi2YzjolzJiBLBUFL7TjcnQEWsYR1NMmaAbnZyzpdt+EZ4fV7Cq4qyD+Kc/QRkaf8OD9SvSMjR9P0rggI0Tn+ZMy8szqPgNIeUkpSmCJS1cyMo81fSGmG4Rl96ZIR/7a0v5qEOcPo8szMqqQpA/I6SfFVo2cTGxbQ4NUEg/y5bEHQrNi+7CLT0hwKXOnlS8xDBkhRCS7lyBrBdLLCyyCFHdiD8DYQ3NCFTAFbIGnIgRTjtCHkkmV6iwaVLbq5aQeQv56xYaDCmOZevD5wZKpUp0HjEoh6iIlJslCQdIDxepMmTMmhJWUJJCRqojbugtMV3p7iYl0ik5gDMIQCdgbqPl8YGTpNl448pJHLcWrlzEqIAUVOqYsOWUTmyjhcgRWnudvveG1euT1gCM2Ue+SXKjsbad0L0UJmKyyyCX7sw4ubRiSTPRRpI1kHtQxVMyyVN+YiNJFGUjKR2n1+7QbLQkEA30fu+UZ5LYEpWbUPRifMSFIs7NsR3vFhrpfVUqETCAcqiSnQkkkM/h6wfT1WSUG4X79PjaF/SmWqdUIlC4AdXJmAv32g3T6Rl5OUtm0kypEkzU3zJBBbYBiRo2mp4jjFKqKorUVHUkmOndDpcqeqchd2lhBRxSqyj5pA5RUcZ6CqpahIVMeSpylQYrIB90oP5uekF8TkuQePNFScX2KOj1B1tQklLoR2lcLe6Od9uUXCvxYAlJ8PHVzs8ASkSZEourIkAFypyonVwkbctISz5wUAlK09oly9stmu3dA5MeqDilJ7GWHSVTJpY6NfiX08h6xpPwSXVqmKWSkpWoAg6C3e9xwiXD0pQoBE3N2k9ke8RxIG1jo8CUExaUpU+ULWvXe5F352gFilH/XsqS5McdGEeyyzLJKklRUktoCAGPiDeLBMqQqWpv0q+BhMmU5JLWBS78Q+trco9qpgH8tKnKkG29xbuv9mHxyyj9ZozTxJvkjMKBVLzBgApuGllX4Bo2rcMJGrgszC19XfvgfFl9RKlygfdTdtyfefxeBKfpEtLNtGV5UtNGhJ9oZ4fgZD2tq7sHbnsIeYVhqEzJakqDZgdfe2EVdWPrW92Fhrb7LQVgtatVTK7TjrUONtYi8i2koi5xfF2wfHOjqZq1KzpSrOtwR/UW9GiuLop0hVu0OAuFDu1ix9IEkz5oGgWfW8LUhQuDpxgZcuTCjP6pMV9aP/KP+R+sewz9vV+lPr9YyK3+Bc0XGlkaOqQvuSlJ/xvE8jD5i52T2aUZZ/P2XA4kNeCl0RmEMiVMB4hx5i4PgYOq0Gklp6lCe0rtu58uWsdltRVvo5vL0uxpQ0MuSCJaEpfVgA55sLx4puuSdLKHfoY0kVaVoC3YEPezcQX4RBV1aQUHMmyuI3BHHnEnJUmhKi7GUyYEi5hTVY8lOkKMVxkqsk2hbLSTrFyl+BRhrY+OPqOkVHp9ULmoQLFKVEqvxAYNvD4AISVKsNPE2Ail9KMaSsBA/JqQdT89IzZptfX9Nni4+U7S6K37OHD231YH46wXQZQCxOm1wz7cDASpgDG5P35wZhqQzwh0ujqSWhpKpRbSwu54G7ecGUdFLKyriTZjoOcQolZk8NNOEFKmBKWv984ttRVsxOzVUwqmyZDljMBVe2VJzH4GIukONpQpRF1rJvwD+sD4DU5qta9erlLbkWy/OKrilYVTVF9y3nCY29F0k9l8/CyuPtM8kAnqXcj+tO+yfpyhfi3TUTJua5KiGcBkJayRvYknfWFXR/pSmmp5qJb9fOUxU1pcoC+Un85JPdrFfmKBUG8OUaZaiopkxxTk5v/oJxSumFSgo5hxufTzgLriOYhrIw/OIErKBSGP5ePDvhcWrpjmyNNSLEEgiGWHYudJjKFtdTqTfYl4SGVv9mJZTQz/XoptvsumKY57QlgAEjZXvb6WuGPpB3RioUtSyof6Yt/d7qe9g/rFElLLEOS1xyi59FV5ZC5p0JJ/xGvmW8IDLJPb7KmvrSF/SrEP5zPpY+Gvq8C0U5KnKiwAJJ4cGG5JYCD63C5U6aqZOmZEm5YBzxbXlAU3Dky5SurKlpK0m4AKWB7KmsrUFw0L+NdskfSAaytM0sAEpFkpFrBzf9Sjxiw9D6/LNlJWbhaCDxAVcRXZK0qUyhvq/1izYFhktbKznMkpUnRrG4Nrnlz5wUoVTQzKlxpjHHj/zMxv1fIQtdhFqVg6VrWpSrqLtYX0hD0n6NzUIKpSs2rhmJPAHeI4NbZgX4KuuHER7FVyzf0q8jHsCFx/k+iKSSJSOsmBImEdop3vYcz84UVeMdaClbJuCE7+J28oZ4sp1pS9gM3jpFTxey1Kfcjw1i/NzyjaiI8fGpu2QVC0qGUrVmD9k6Em5baFszC5i1EBIte5bS8DT68G+a+gH7xJQ4uqWFZUe8kpzE6As9mZ33jnw+ztnVUXFfUZ0eC+ypzTJrhTWLhKSbvdzG9Z0gkSCHmJm6/6RJbTc24wPWYmJ8pib7h/lFIrlykukhWbiOPyjpY8r46EfDGbuZdelGMe008v2QlSQT1qR76dMrjUAubi0UWadQQx3HOB6DEFSpqZqCykFx4bd23jHTOkuAyZxzpSEkgOU6G3qOEMkvkV+woyjg+vpnN5aYYJUyR3/ALQTU4HkJe8RYbTZ54CknKntEcQGYebQiUWtsc8kZLQ9l0M+XKdUpTH8wvbZ8pceUKq7EC3384sFdjpTKIBY6gNr9C8VWVRJmkmasoSSXI33O1u/vgFLm0kJUXTbCOjczLIqpp4JSO/tLPyindpeYgEgXJAJy8y2g74vYrJElEqVkCJal5luorcAMCosXdtGiCbUyFJXLkjIJhAKUEIQ/NJJKhZyTzYCNWOPbQmUW3spIn5Aw3jyknduD67DEZZikoKQnQu73ADk6kwvo5BzWBtcwy4tMXPmppejoOCyE5QfWGFRRoIZrb2iuYbiWUDhDSXiQOpbv/aMTa9jJRldiTFcEyj+WXS/uHR+I4QjTJLsEqcaj4xcJ9Qkg6HxitYmxL8zvyh8JXoKLdbBJUy/dtx5RdcWmey0cpALKUwP/cu/C7RVOjtJ1tTLRxU57h2j8IcdOaoqqUS03ypAb+pZf4NASjcki29kappKRdklhdrtqX8PjG1ZOOVEvMPeJL6Ali53IGluEbU+HKATnZxltuARqLt58YArSylNfxdg5PwIg7SVGqKI0pJLC/z84fYAoAknYW73Z++Ecmqy8yzaWZvVucMaHXcAj6h/T1ip3Wgpu1RfE14JCQU9lipRdmGwCdXNz3wZOxFKkkAg8WDAFrNc/aYp1JUMhVzqH9GgyiJyODmDl24jflb4QEsslAwvGhj7LK/SnyjID9oH2YyM/wA8i+CL9iKwJrnQI82eKfj5JKjf3j4eW0OZOaYVqOmVh6H5QnqFuojRj56RPKuU2vQnxlWyo1gY6awOCS1+Hx+zBuN1CitlCw0gJNWWAyi5t8GgYxpHS5asY5R1ai5bRxZ+Go0+sVSs94hR5PvYfGLAsrCGDJSr5Eac+UIqhACjqde8m9zGnCqFNgaD2hbgGjsfRmUZlDIJOY5GJ7iUt4AAeEcbUu4Avr8Y6v8AhpiOamVLILSlWPEKdRHIguPKNmOrMnkXxsmrsFfx4CE07DepJs5WGHdv8ou9csBvH75RXMYnlSVFnEopJ1cBQUDZtAWvGfyZacEBgttNlXrwTYneFtXLUBbSDq+oBW/33wJOqbEneMGO9HVWhLPmEm948lTCC41HIfOJFBzEM5Ibfv28t7PHRiBIc4dMzoW9yUE6A9pnTbi7ARX14iokEuoDYn6ARZMBX2gEMdB4uw0EO1/hdLuTMUnfSw/aKwN8pIx+TSaaKHLruD+O0EIxI8Y9xLCZaJhTLmGYkH3iGB4txHOBTTgflH+SoOSg2Uvkq6GUhSphZN+d2HeYCnr1IILG9vW+oiYVR6nIhxckpGpTy2IHnENDTLm9lKRf8zBw1uNh4RSgo7QV3osn4eUoCp05QslIQDzXc+SU+sLnUupM5YZJUo3UkFmLWUQdOUWVNOmkocpV2l51OL9pQypHcw12eKSqa9nt9Awge22XBW7HEytsMyndsxSQfLuhaapm1Ic67+HGMMoZQ8RZUC5JJ4Mbc+fCAgkjU3XQzFMCkvkSdg+jO4JBfSGVIlpbBgVG7B7aDK5cWu0LJSETWSgEAAurQC73fjwhj/LQlISQSDcjVvDXzhmTS0K5WGUqixZ/kCTw8PSC5FYoKZsxIY6AMT8YRGuZDBSQTdQ+DW19Iml1oAJBL82/+MIa+uyVYb1nL1jIB/iZ4RkIpFcTpyklKbWisV81swZiC7u3CLVjsr+XbUEHyIil1a1qJJDs48iYf5sVGSa9mTxN9iHFasqs+8DU1QzOxJ04pbfhyjas1NnvAeR7i0DFUje0qHdXWAJfceg00isTZuujP5wdWVTgjw+EKJi4fjQrpEaosvRPpQaRR7OdKjdLszcOcVdRESy1aQ7cdgUp2mdeGNiodUt8oyDgcxSVK8naFtdOWJc0Eh2SSLgqvZvHaFnQipHVrTuFE+BA89IOxNYcizd3rx4xgk28jbJCPF8UV6c52IO44aQUcGKk8PLfnExkc+bGD6EZk8nbvuYqvQ+c3RR6+WZaiEl2tC9bk3+EWXpHhTKzJ31baECpps4t5afYjdDoU3YRRySkZs2U7EFiG5gw2qq1WUErUtZS+YLO9iD3tCRdYQANPo37w8wyWgELmKyhgw1Is4LbvAST9hLZ7KwNa5ZmMQPygDU72ew+sQVlDJlpy5lKmDVvc7hZ+Xe0NFY2pVkgACwHAeGpjzEghSZakzCs5GZQSUubqA3Be7nlAqkrYynexLTUYX2mZKdd/ibkQXhkw5xLSnVQHeXIvxG/hE+HSUTClGbJd1KUHJBcLAIa24HEGGaMKRTrM0TEqYEgDbXKXsd+HEcyxtKFoGVJ0R9KMRUZmSW7AZbffKK8nDkZcmk0XfMFJUGNg1nc+msPMLxBBBUA5LlZJLO+jBi+zQVJlyFqCjLuNgzHmQNuTwmE0lQFaKfMkFLjW0CEx0erwiQtmQEFwGBbz4nU6ABhFHxrDupVxSTYh/KCjJXVkT1sClzCNCbgjwg6kmNoXhZ16YkRUgC0MlG9UBzj+jL2wgli1mf6cInlTCb229IR+0Xg6nrGELlB0Epph3tHdGQu9uTxj2A4Mvkj6Ax+kUZSsuv7h/SOfViwhyTufO92jrU6UCIreKdDaecSVIZWrgteNnkeO8tNHM8fMsfZxyuxBG1zvAwrg1g3jHQsY/CsLvLWx4EfMX+MVWq/CiqBLBxyD/D6QEfH1TNUvKT6KxUVZV3QIqZFqH4ZTx7zp8DB9J+Gw1USfSHxgkKl5F9FJky1KLJBJhsej8wAOkj1joWHdEpcr3Uj5w2GHjRu6BcLJHNxKP0WIllaXLskkK43cCDKxIKiXbv9Y9qUBNbMBASVBtNBlSUqvxIaBKusTpp3aescvIuMzdj3sinLOxf74QVh9TZuH35QqqazLuYiRiIbz3g0HJKqDMdxAZSHvbT4d8VhZBf5/Dv/AHg+ZMTMdz/+wrndnfT5g/fjGyKoBJJG0uSVqSkbB/C23c0MZQv5Wfb7EL8HqgFLzD30Mk6AKdxb0hqmSQeyxVtbX5Rc0XgkqcidEsnf7+zEXVE2FvrD3CcNKgSQUhwTa0N6fDUKUEJAYXUbc9G7oRNDXlRWsPoJll2QlwMyyw7TgFtTv5wzrcPSEFJsoAEHRKrOe8X15QfjElCC5LsALl2HyhavpHKUMhllfcH+YaMvPbVAN8lYn65ILSwwID98McOkKSXLxErCL5kAgOCyi3PR3g1M1QASAEvu5Ldx2ipSUiXRpWVxCm8z967QJPke0JyKJD7tdR1AAMGrQlAKje7WdvB/vlEEioKlWt8QO+KS49EbTRWJ/R5YgVeGKB7ST4H6xdq90sSXKr7d3nCqcSdodDycnsV8EZKysiQAe0FNxBGvlpHq5Y/KSe8AfAw4nMos30j2Xhz6CNHz62D/AI1dCXIP0+pjIsP8EPCPYH/JRPg/k+iwIiVIgdNcRqPKN/b+UdM4pMmQIkCYF9uHBo3FWDEITlMBVOHS1flAPEWPpExnxopcWQUz8MKdLj18Y3oZSXu0H54wSxqBeJQVnNun2GT/AGxUxEtRQUoZQ0YJuLXF3ijYhOKVKG/wj6CnJBHaAbnFIxbojTz1FTMdmA+d4x5cD5WjoYfKqNSOMz6k8YGE5b2Dx1b/AMOZIN8yuVh8InHQ2UNEjyhkIfqF5Mlu7OTomHexj2YvQ8I6VXdCELS3ul7ENFcnfh5UlVijLxu/k0XTRanqmyqoBUsNqSGA48ovWE0GVSes/KA7aOzWPCCcN6ICQH95X6jt3BrQ1VhpUg7FKVEc92MBODkv5DxZOLoHqavIMoBKTwOnPvgnCahIlqVoOY1hZh9Ktayq+UBuRfaB8YxNP+nKsAbtx5cY505Pr2bVD0ezJSp6lKUpkv8AdojQZcvTtnYDXx4RhnZZSZY1N1cRy5RlPTCEqDZbnQKqTMmFy7cNoNo6NQNz5wzppAAeJsg2EPjAzSyv0KsQpsstW+/rAmHWSpXyPhBuPT2SlI3N416PS1TJuQAWDltABofOCauXFFxf0bZZUYDJWAVAuQHvuw22jY9DpJ0t4fvDehw8nWG8mgjof40PwwvyJrplTV0Ilm2a2/ZAPheD8O6EykXYq79PKLSinSNokEWvGx/gL8ib9i7+Cp/Sn/ERkMs0eQXwY/wH5ZfpV04tNTqyu+x8xGyekw3QodxBhlOw4HaFNRhV4K2LCkdJJZ1Ch4P8DBtPWS5g7Kgfj5G8VpdAYj9mIL6HiNYlkouAWU8xEgmPFdo8ZWiy+2OP5h9YcyZqVjMg/fMbRaZKDUpiZCIDkz9jYwfKU8FYJ5NQGaFUzCQdHHdDvLGARGWmVubhUwaXiFUhQ1SR4Ra4xoqi7Kn1YjDJEWebISrVIPhAM7DE/lsfSJRaYhm0jwLUUZAYbw6mSCnXTlEM6WDAtBp0c4xitUlCpaBkFwSDc/SAcDQNSOQ+/CLfjnRtE05gShW5DF+8G0V+dLRTNLUbdpQJtmP5tNwNo5ksMoWzqQzRkqXYmrKh562NgW5W/d4LlTW0MVOpryVqKbAqJ8yYlpsSW4ADn74xHglWi/kj0XWTiIAubRBNxwA62+EVadiS0jtAjygOonqXazcj9IuOOfsW+K2g/EcbUs5Uh2Lk/qPDujpf4Z4WjIZxKjMUCCDYBP8ASPzO2/lHLKGnuI63gUsolyyNQBGnFXPS6E5uShV9l1TLAiV2hfR4mFABXvd0HpDxsOfVG6A5j1djGRgiyjx4yNmjIhCKIVSwdonKWiNoWECrpBA0yhHCGzRpkiEEM6g5QMhC5ZdJY/H6xY1SoHm0oii7BqfFUKstkn0PcdoYy1lOhcc4T1NDAyJkyX7pLcNR6xdlUWqXW8YkFanjFZRjze8nxEES8blH8zd4I/aLRVFgFUnjHvtIhRLqUK0UD3ERIZY4tFkoZGY8RLVAXWqTrcesSpqQYuyGxMDLo30sYnMbIiyWJqimI94Nz284TYngyZgYgHccu6LxlBDEOIW1WEboty2/aAlGxkZ0cYxboPMQSUBwSbajj3+cV6ZhygcpBB0Yi7x3iZTke8mEtf0bRNVmQrIdwzgxmlCa/wBTZDNF/wCxyBGGrdsp8frtBFNg61bpDFi6m+WkX2q6JVLnKJZHHN9Ygl/h5PWoFakJA21+HCA5N6pjuWPu0VvDMKWo9kZgDlzDQk6a9xjqlJTZUJTwAHkI8wfo3LkABIzK4njyEWWhwtu0rXYQzDicdsyZ8ynpdAuHYabKV4CGhTE6kRHGpGRuyLNHoMZMWBCqsxpKLC5iWShs8ZFb/jy/0xkS0SmWWbA4jIyALNhHgj2MiENTGqo8jIogPMgKojIyIWKKmBV/OMjIJFEcv3otuGe5GRkQgaYDk++r74xkZFooLlxImMjIIonTHsZGRTCiBzt4UT/eMZGQpjom6YkRHsZFegwrD9YbojIyCj0ImbxCuPYyDFi3ENDFYR7yvveMjIjLRJGRkZFBH//Z">
            <a:hlinkClick r:id="rId3"/>
          </p:cNvPr>
          <p:cNvSpPr>
            <a:spLocks noChangeAspect="1" noChangeArrowheads="1"/>
          </p:cNvSpPr>
          <p:nvPr/>
        </p:nvSpPr>
        <p:spPr bwMode="auto">
          <a:xfrm>
            <a:off x="0" y="-1371600"/>
            <a:ext cx="2857500"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6804" name="AutoShape 4" descr="data:image/jpeg;base64,/9j/4AAQSkZJRgABAQAAAQABAAD/2wCEAAkGBhMSERUUExQWFRUWFxcaGRcYGBobGRUYHBgVFxcaGRgYHCYeFxkjGhgXHy8gIycpLCwsGB4xNTAqNSYrLCkBCQoKDgwOGg8PGikkHCQsLCwpKiwsKSkpLCwsLCwsLCksKSwsLCksLCwpKSwsLCwpKSksLCwsKSksLCwsLCwsLP/AABEIAOEA4QMBIgACEQEDEQH/xAAcAAACAgMBAQAAAAAAAAAAAAAEBQMGAAIHAQj/xABDEAABAgQEAgcGBAUCBAcAAAABAhEAAwQhBRIxQVFhBhMicYGRoRQyscHR8AdCUuEVI2JykjOCFiRDshdTY3PC0vH/xAAaAQACAwEBAAAAAAAAAAAAAAACAwABBAUG/8QAJxEAAgICAgIDAAICAwAAAAAAAAECEQMhEjEEQRMiUWFxFDIjgfH/2gAMAwEAAhEDEQA/AOoy6ydOJMkIloOi2cnm2nxgKf0bmoKikialQLvlSokqJIUQzou+UM51h7g5WZaSuxLkAhiASSMwP5uMHFTawFDeXF0gDC8NEtItpoCzgnUlrOeW0ESxnDqFnsDwGhPN7xiKvMSEpJAa+giZL7wSFs2jwADSMKoBqpsqZ2FF3/KCQ/iPrFlBkyaEh1EAcy0AIxdJVlKVDW+qWAJfMLCw3gcz1klIAAQpIKcudQdmJOYABjzgLpRUpTJV1hKPe0Z8gHaKtmOgSeUDsNKuyndO8V9pmy6cE5ZygVcESJRWpSn17Qc+UQ1Ez+YptHt3Wt3M0LaBQqpsyctRRNqzlkguR7OgpM1gB2MzMDoY6EmgpplilGa3JWnrFxf2NOKfx7ZT5ZgiWIsy+iMs+6pSfI/vEB6KzBoUn0PrDDSvIg/YvpXSQoFiNxrD1OOkpZaQeBBYvAK8ImIHuHwv8IhdtbGKKfHIPP8AiEEMpDvbWx8xGqcdIGUJccy9vnCQTo9RMKiAA/LjEA+CP4NRi8zRNuQHwhrQUhAC5i8z317P7xFg+F5BmmDtHbgPrFYxfoZPlj/l5ipkkD/SUplpu/YVYK5BRHfASbXQh8G+KdB+N9Kcx6uQU5CDmmXDMbhJG+3weK8nERNKgFFKUp7IFnuXV36GKwmsSTkWVBCSoEMykq3CgrVXENo8FrmFN09oWYi9iN+H7xy8zbf279HSxYYxVIuHRfFEprKorN1IknvPaeH9fjCVpKRvaOb0U5550BVLlN4CLXT3SCrs89joQX2eJjztwcK2ZcuBKXI8xKWFAhRCUWv3cnit1kqVdpg10baD+klUhUshKnIPFwePpFWQsmMUrfRtxKo2F1VdJlpcdo8/u0V+vr1NmBbg2w5QbU0wPOFuIymAHMQ/HFEbHHRmrVMmyUrJP8xNzqwOb5QdXdKBmVJUEKEtSpgC83vEB2I1108Yg6ISEdYVk3QlWRI1KsiiVHgkBh3kRtiXRmZOmBcmWkJyDMrMHWtnUSHJFyBptBqCti27lsWfxNH6E+R/+0ZDf/w9nfrT5/tGQXBfoXOB2ObXlLdhV+75GJZsrOlibEXDajcQuxPGkSyElTE7AEk+AufhHmG4sVS0KMuYOsLAEgkMSHNxlDB9I6iaOLxdWhwhAAAGgtGzQKuuAXkyqzM/ulm4vpEM+nmqJZeUcAACOeYv8BF2DX6ELoUEMQ93uTr5x6mnSC5ubsTqBy4CBJNEr/qOX17ZIP8AtYCE2N45T0aFrWcuQu6lWKi4ayiVlj7u3KIXX8j3EMQlyEKWpgACo6DRnJJsNrnjHHekPSP+IKmKUooopagZkzTrctkykbkO/Mu9rR5jOMLxBKpk0mnoAxWVWXUN7oAfsI4JHfc3CtdQmekT5qepoZH+jJsDNVolxxJ04X74Gw4x/Rv0aJmTutmAIXOSRLRoJFMmybbZlN6xcl4UQgHOmYRsNfA3vHNabF5qUmoUAJtQeyk3CJKSyQBzOndF3wrpJOmSx278AAPhEUFL+zVCE+NrosuDZSl0zJpI1SWtyIOkNvawNm71JHzinKCicznNxO/I8RG0pQOzHdJ27juItSafGf8A6DLDy9lxTiSGupPgoHlEk6llzRcJUONviIps0kJHFS0p8NTDzDMJmuFA9X33J7x9YK9tfgt41DdkOI9HCkPK7X9J18DvDXBcHEpIJus3J+Q5QzSnjGPEAlmlKNM1KYFxDEJchBXMUEgep1YcSeEe1+IplMPeWXypGpbU8hzihdMcXVPUJISGKdOb8Xs0Ky5fjjZeDA8kq9CDpP0qpp88HqQEEELUwzK/Spx+YQHSzzLdBvLPuqLgEcm1P7wixWgMs3snUOfCNMOxF0pQQVZSooAL6iwAL73twjBJPI7Z2uMYKo9FnpliXUfzPcKEjMCHA4jnsd9oPxfpAkJ7CXI0Cx2W3YO5OzxVsQxZHYypcIDEKJJPEP8Ap9YXVFe+55X0HD74QXHiuKApN2ywyK1Kr5cruSgaDi14DlTLMYAoKwDiVEt4RJiKsqrRl4fYaug5SrWMK60uHMT0yCqyjlPc/oP3gWvpCg+8FJ1fQ+KddocsbSsUx50WP+qvhKPmpSE/WGGC4sTUS0oJCQCtZt7qQ7BuJKYUYKSmnnq/UZaR4ZiYN6H095ijr2UDkHzH4CAfewWtNlp9rXxj2Juo7oyJSEFsThSQnNMVm4v2EAdwZx3kxJQBJJyP1YDDgovdXc1vOFtQuaFl5aFJCXzupZRwcLJHlAuKzFqCUmYF5wMqTop7pZISHf8ApL+Udcw02Hz8Sl9rqVFwplkJWoAeGnfES8UISFIWlQ3JSo+Sczj0it4/04pKW11zkpYBKipefQpRuA/6j3AxUaoVlalSqlXsVLmzrDtMmWYFSjpa19P0xXRVr0i09I/xRXnEilR189u0mW/VpP8AWvcDcAgczpFVqqdEgifiMz2ioN0SQxSknQIli3+5m4CAT0nlyQKbDJTqP/UIcqPEBV1a+8qw4RMmllUQ9oq19ZPUHAd1KLaJf/ugJNskYpG82Wqf/wAzXqEuTLuiTqlPDN+tZ4fSyn2g4hNK5v8ALpJG3wFrFah5BmgcGoxObmV/LkS+/JLG7E+/MI3+GkOZikFaJEoZZMvtEfqUbOriTcxaX6MjHl/QDMVMqJuYIbMyUJ0ASLJSH4CLb0dwiclaEHKCrQO57y20KcDmy1VC5ilXT2UJYnvIAH28WbodULXUTV5LuwKzlypGicrO0GuzZKbjH+kWc4EoFIzpKjdgD5vsIgn4FMdrZhcFKrgcYc4emYys5SJhPAm2zF7juguiplJcqJKib6N4Ntyg5JSVMxvLJFakvKnSBPDEKWq35iEnKw5xZqTHJS7PlV+lVj9PWElTQIqaxaVhwmXbikkgAjyMKK8LkTDLUQTYpUdFjZ+B2fzjnSnkx/aO1YXBZHT7OgKmgRXMa6YpkFNipN8xFyk7WbQxXKLFJmZaQCl/eSSTpuOGvjEv8OC3ClODraCXmQnHWmWvH4S+20KqzpjLUsrBWrMGL2B5cWjXo9hsydUFSuygpJUHfsmwS/E/B4Mq8BppaewkZmbMSCovZ7ux7hG+HYoJcvKCA1izOohxdt4yZc999HQ0o/8AGg7FcJSsZWDDjdvOKZLwVCKoLH5ErURs4Sw9TFrVifWA5S5tw4esIUKKlTjwSAeTuT/2iKjkT6Ex5R7ObpnO/F40zxCpYBUB984Mw/DlTEgggAlgSdeNhq0dHikrYtTcvqgnDg6gA7n6xdZtFLSlMycm4DJDM53PeBCCipEy0gOCtwS4V2ADZ0sx2PcbRYVYLmAKQSoAkk6u9wQVMgNm2BGbZoS/H5vkmaOXHsq8mpyqzBIUm9ruOBcb+EbJl9atkBTEhgbkl2GmusO8L6PKUnMgKQk/mU2XQaEkG/lDXAaSnTPlJcTFqWlmDAEKzP3W9IqeqQz5KtiOnph1OWXmUCsk2v7oAtsHPxhtQUZkSCoMVKdbO36UgOd/eiaRJyGYQAgAq7iAdYFxuvEtEoH8zeQDn1UIyy7oBu9Ev8TVw9R9YyBP4rJ/UPIRkJ5TJwQ4xD8R5Cl5KKVNnL3ErN1ew95TBPflhZWIq5qTMrKlFJKZimWRmy/pM1b+jvCZPS6rnpCKGmTJliwUwLD0QPAGNl9DCf51fVKfiVM3JKlOfBIEdxyOTQL/AMR0dKctFJ62abddMck/22zq8AkRFMwOsrP5tZN6mULvMZLD+mVojvVeJl9K6SmdFDIzzNM5Gp7/AH1eYhbSYVWYn/MmLOR7FQZH+xA1bj6wO+yWbr6RyKVJl0CMy1WVPWHKj/SDdR4Cw5RtI6LKUTU4hMKQb5Se2vgDw/tEN5gpKAAIT1s8BnI08dEDkIrGI4jNqF55hzHZtEjgB9mJf4NjjvsYVWPhZSlCerkI92Wmz8Crj96xLSUipqs6VJVpmlglJIGzlnhHLlvDfDqBSlJShJUpRAAAuTsBFo2xx6vovOG4ZLPakjqpidQ1xyUk6juh5hgBmp6wdVN0Sse6riAdx/SqIsA/DqcyVz5xRwQntFPeouB4PFnq62loUo65ZGYsFKGYuA7lhbyg1oxzluouxnIlqKWWA44b8227oIcaQAnHpBRnTNQpIbQub8RqPGNpOLSpksqlrSpkk2IJFiLjaI5K6szOMu6Aej8vNMqJji68rbjLe/mIrHSyv66blFkyyQCNeBL73EP+jM/JSrWzqUuYoAaluyAPL1ihSJqpk1IF8xH1UCNiLiMWZN4kkb/Fhc5SfoKp55QQJg7lcBz4i8MKitIAABc6MXBHI7/vC5BWparES8xA3fVmfaw8YbS5iEdlKQ40J12ch+Txmh483s0yaTK7XVSn0IgKmqCAeHDTwaH+NVElAukFRzEkbJTx7ywHfFTp67tskPrYXYs+vHXyiZfGkv5NEJpx6GnXlLKAI4wwmrBppq0AZlAi25CD9dYr0/EQoOlj8R9IPRV5aJKtyVlu9WX5RnxwcZWBlSaOZA9ow0woOosdBbbW3FhD7pBhyZspU9wgoRlASB29C6jszkaPz2hRhksCST+bPbmGbyeOmsqnCzFjg45KY3kLUlV2U3/qJdwWBG7h9RFrwmtJT2lOHOqie0WtfU7b6c4oMuZcPy8GhmcTLpvZIbbx8YS5OLo3SSkdDSnrD29uGm2u20D4H1aKyWkFLglmA2Ss6iEFNiM0oISlVwW4niR9A8e9FKRYrpCloUAoquoG/YVC/km5fwJcKTsmxnEVTJhkITbOyi2ozfSFnSupBmJH6U6f3F/g0HTZZ9rVrlZS+T3SPX4wuq5AmTVKPFvAWgGtk6SE3W98ZDT2JP2Y8giuSF+IfiPNIy00tElP6lMpXr2R5GFVLhFXWKzHrJj6rUSEeK1WbkkeEXKlp8Opf9KX1y/1q7V/7lWH+0R7V49NmWByJ4J189Y6KlXRzVFvszof0LkU1XIVOmCZO6xOVCfdSdi2pI4lhygjpBiExM2ZJT2EoUUsNSBpfazWEQ9Hw1TJVwmof/JP1h10lwsqq5im1L/L5QN7CSoqkmhJ2g4dFETBcZT+oC8NZa5Er31pf9IuryDwStdRMSRJlFCf1r94/wBqfrDBi5f0VXDujipxWhDFctTFWgUDb/Jx6x1PoV0NTSIzrAVPULnZA/Sn5mIOhnRISWmzAQq+VKmsdCtQFsx2Gw5mLeYYkD5Ge/rF6AcdxtNLIVNUHCWAToVKOgH3oI450oxuZWzEmYwyg2HuoTYk8TzMXD8R64LUiUC+QkqHMgb/ANvxjnFfUuSEu3lm/YWYcoyZZOU6XRu8PCow51tm4rA2RDhDgknVTaE/SG/RmpyzSoMGlTH5jLx72iuSVQ1wrspnK/oy/wCRH0jHJbv2a57i0X2hxMIppd37ILd5c/GIKOrlzSuZkyzAC5ST2nLDMlmJ56xTabFVgISGI3BDsL2d4syFZaZShYlXDZKfqYKWeV0+jI8UYL+WYvDZtzJmoLKsFpd+NwSnk2URV67HKiWtSFBLg3Yb8QUqDiGtDiCywTu1h6+MA4tiDTVBSQVDU8OAfdgNoJZmxyXF0xNUY3MV7zna1rO+g5iPZeLpDZeyoAu/5iQRcswYFv3gGoVmJIOvnFrwHoplQmZOQCogllE2B93ss2a3rDudbKkxLLw9OXN1gSXI0Jazpu7HmeY8G1dMHsklKj7yEnxJUuIcToMswqRLSs3zICQAUs4ITo/1iDpnOAMtADAABhsyUhvB4Vz5tUgJaeyHD6ZU95IU2YEcWsdoeSOjiaaWq2dk3feCvw5okqlTJpAzFeUE6gBIduGsWDGaV5Mz+xXmA4+EPhjqJmnkvIigowhBBOVT6Da7kkfe0GYZhYJIEsKXsSScu1gN9Drxieio5s0gPyJJ0e/ZEWKUJMhISbl3JVcvw005aQEZR7o2zko6QkxGiSlTFaSoADsgqNtCBta9+G8bdHZs6XWyElRVLVMIBO/ZVq99obivQ5VZre7Z/L5wbh9QhU+U13UPAwDnz9CpZPq1RW6+eJa5pckk5Rb+skj0HnFTlYupLpXxuWYjvi2YzjolzJiBLBUFL7TjcnQEWsYR1NMmaAbnZyzpdt+EZ4fV7Cq4qyD+Kc/QRkaf8OD9SvSMjR9P0rggI0Tn+ZMy8szqPgNIeUkpSmCJS1cyMo81fSGmG4Rl96ZIR/7a0v5qEOcPo8szMqqQpA/I6SfFVo2cTGxbQ4NUEg/y5bEHQrNi+7CLT0hwKXOnlS8xDBkhRCS7lyBrBdLLCyyCFHdiD8DYQ3NCFTAFbIGnIgRTjtCHkkmV6iwaVLbq5aQeQv56xYaDCmOZevD5wZKpUp0HjEoh6iIlJslCQdIDxepMmTMmhJWUJJCRqojbugtMV3p7iYl0ik5gDMIQCdgbqPl8YGTpNl448pJHLcWrlzEqIAUVOqYsOWUTmyjhcgRWnudvveG1euT1gCM2Ue+SXKjsbad0L0UJmKyyyCX7sw4ubRiSTPRRpI1kHtQxVMyyVN+YiNJFGUjKR2n1+7QbLQkEA30fu+UZ5LYEpWbUPRifMSFIs7NsR3vFhrpfVUqETCAcqiSnQkkkM/h6wfT1WSUG4X79PjaF/SmWqdUIlC4AdXJmAv32g3T6Rl5OUtm0kypEkzU3zJBBbYBiRo2mp4jjFKqKorUVHUkmOndDpcqeqchd2lhBRxSqyj5pA5RUcZ6CqpahIVMeSpylQYrIB90oP5uekF8TkuQePNFScX2KOj1B1tQklLoR2lcLe6Od9uUXCvxYAlJ8PHVzs8ASkSZEourIkAFypyonVwkbctISz5wUAlK09oly9stmu3dA5MeqDilJ7GWHSVTJpY6NfiX08h6xpPwSXVqmKWSkpWoAg6C3e9xwiXD0pQoBE3N2k9ke8RxIG1jo8CUExaUpU+ULWvXe5F352gFilH/XsqS5McdGEeyyzLJKklRUktoCAGPiDeLBMqQqWpv0q+BhMmU5JLWBS78Q+trco9qpgH8tKnKkG29xbuv9mHxyyj9ZozTxJvkjMKBVLzBgApuGllX4Bo2rcMJGrgszC19XfvgfFl9RKlygfdTdtyfefxeBKfpEtLNtGV5UtNGhJ9oZ4fgZD2tq7sHbnsIeYVhqEzJakqDZgdfe2EVdWPrW92Fhrb7LQVgtatVTK7TjrUONtYi8i2koi5xfF2wfHOjqZq1KzpSrOtwR/UW9GiuLop0hVu0OAuFDu1ix9IEkz5oGgWfW8LUhQuDpxgZcuTCjP6pMV9aP/KP+R+sewz9vV+lPr9YyK3+Bc0XGlkaOqQvuSlJ/xvE8jD5i52T2aUZZ/P2XA4kNeCl0RmEMiVMB4hx5i4PgYOq0Gklp6lCe0rtu58uWsdltRVvo5vL0uxpQ0MuSCJaEpfVgA55sLx4puuSdLKHfoY0kVaVoC3YEPezcQX4RBV1aQUHMmyuI3BHHnEnJUmhKi7GUyYEi5hTVY8lOkKMVxkqsk2hbLSTrFyl+BRhrY+OPqOkVHp9ULmoQLFKVEqvxAYNvD4AISVKsNPE2Ail9KMaSsBA/JqQdT89IzZptfX9Nni4+U7S6K37OHD231YH46wXQZQCxOm1wz7cDASpgDG5P35wZhqQzwh0ujqSWhpKpRbSwu54G7ecGUdFLKyriTZjoOcQolZk8NNOEFKmBKWv984ttRVsxOzVUwqmyZDljMBVe2VJzH4GIukONpQpRF1rJvwD+sD4DU5qta9erlLbkWy/OKrilYVTVF9y3nCY29F0k9l8/CyuPtM8kAnqXcj+tO+yfpyhfi3TUTJua5KiGcBkJayRvYknfWFXR/pSmmp5qJb9fOUxU1pcoC+Un85JPdrFfmKBUG8OUaZaiopkxxTk5v/oJxSumFSgo5hxufTzgLriOYhrIw/OIErKBSGP5ePDvhcWrpjmyNNSLEEgiGWHYudJjKFtdTqTfYl4SGVv9mJZTQz/XoptvsumKY57QlgAEjZXvb6WuGPpB3RioUtSyof6Yt/d7qe9g/rFElLLEOS1xyi59FV5ZC5p0JJ/xGvmW8IDLJPb7KmvrSF/SrEP5zPpY+Gvq8C0U5KnKiwAJJ4cGG5JYCD63C5U6aqZOmZEm5YBzxbXlAU3Dky5SurKlpK0m4AKWB7KmsrUFw0L+NdskfSAaytM0sAEpFkpFrBzf9Sjxiw9D6/LNlJWbhaCDxAVcRXZK0qUyhvq/1izYFhktbKznMkpUnRrG4Nrnlz5wUoVTQzKlxpjHHj/zMxv1fIQtdhFqVg6VrWpSrqLtYX0hD0n6NzUIKpSs2rhmJPAHeI4NbZgX4KuuHER7FVyzf0q8jHsCFx/k+iKSSJSOsmBImEdop3vYcz84UVeMdaClbJuCE7+J28oZ4sp1pS9gM3jpFTxey1Kfcjw1i/NzyjaiI8fGpu2QVC0qGUrVmD9k6Em5baFszC5i1EBIte5bS8DT68G+a+gH7xJQ4uqWFZUe8kpzE6As9mZ33jnw+ztnVUXFfUZ0eC+ypzTJrhTWLhKSbvdzG9Z0gkSCHmJm6/6RJbTc24wPWYmJ8pib7h/lFIrlykukhWbiOPyjpY8r46EfDGbuZdelGMe008v2QlSQT1qR76dMrjUAubi0UWadQQx3HOB6DEFSpqZqCykFx4bd23jHTOkuAyZxzpSEkgOU6G3qOEMkvkV+woyjg+vpnN5aYYJUyR3/ALQTU4HkJe8RYbTZ54CknKntEcQGYebQiUWtsc8kZLQ9l0M+XKdUpTH8wvbZ8pceUKq7EC3384sFdjpTKIBY6gNr9C8VWVRJmkmasoSSXI33O1u/vgFLm0kJUXTbCOjczLIqpp4JSO/tLPyindpeYgEgXJAJy8y2g74vYrJElEqVkCJal5luorcAMCosXdtGiCbUyFJXLkjIJhAKUEIQ/NJJKhZyTzYCNWOPbQmUW3spIn5Aw3jyknduD67DEZZikoKQnQu73ADk6kwvo5BzWBtcwy4tMXPmppejoOCyE5QfWGFRRoIZrb2iuYbiWUDhDSXiQOpbv/aMTa9jJRldiTFcEyj+WXS/uHR+I4QjTJLsEqcaj4xcJ9Qkg6HxitYmxL8zvyh8JXoKLdbBJUy/dtx5RdcWmey0cpALKUwP/cu/C7RVOjtJ1tTLRxU57h2j8IcdOaoqqUS03ypAb+pZf4NASjcki29kappKRdklhdrtqX8PjG1ZOOVEvMPeJL6Ali53IGluEbU+HKATnZxltuARqLt58YArSylNfxdg5PwIg7SVGqKI0pJLC/z84fYAoAknYW73Z++Ecmqy8yzaWZvVucMaHXcAj6h/T1ip3Wgpu1RfE14JCQU9lipRdmGwCdXNz3wZOxFKkkAg8WDAFrNc/aYp1JUMhVzqH9GgyiJyODmDl24jflb4QEsslAwvGhj7LK/SnyjID9oH2YyM/wA8i+CL9iKwJrnQI82eKfj5JKjf3j4eW0OZOaYVqOmVh6H5QnqFuojRj56RPKuU2vQnxlWyo1gY6awOCS1+Hx+zBuN1CitlCw0gJNWWAyi5t8GgYxpHS5asY5R1ai5bRxZ+Go0+sVSs94hR5PvYfGLAsrCGDJSr5Eac+UIqhACjqde8m9zGnCqFNgaD2hbgGjsfRmUZlDIJOY5GJ7iUt4AAeEcbUu4Avr8Y6v8AhpiOamVLILSlWPEKdRHIguPKNmOrMnkXxsmrsFfx4CE07DepJs5WGHdv8ou9csBvH75RXMYnlSVFnEopJ1cBQUDZtAWvGfyZacEBgttNlXrwTYneFtXLUBbSDq+oBW/33wJOqbEneMGO9HVWhLPmEm948lTCC41HIfOJFBzEM5Ibfv28t7PHRiBIc4dMzoW9yUE6A9pnTbi7ARX14iokEuoDYn6ARZMBX2gEMdB4uw0EO1/hdLuTMUnfSw/aKwN8pIx+TSaaKHLruD+O0EIxI8Y9xLCZaJhTLmGYkH3iGB4txHOBTTgflH+SoOSg2Uvkq6GUhSphZN+d2HeYCnr1IILG9vW+oiYVR6nIhxckpGpTy2IHnENDTLm9lKRf8zBw1uNh4RSgo7QV3osn4eUoCp05QslIQDzXc+SU+sLnUupM5YZJUo3UkFmLWUQdOUWVNOmkocpV2l51OL9pQypHcw12eKSqa9nt9Awge22XBW7HEytsMyndsxSQfLuhaapm1Ic67+HGMMoZQ8RZUC5JJ4Mbc+fCAgkjU3XQzFMCkvkSdg+jO4JBfSGVIlpbBgVG7B7aDK5cWu0LJSETWSgEAAurQC73fjwhj/LQlISQSDcjVvDXzhmTS0K5WGUqixZ/kCTw8PSC5FYoKZsxIY6AMT8YRGuZDBSQTdQ+DW19Iml1oAJBL82/+MIa+uyVYb1nL1jIB/iZ4RkIpFcTpyklKbWisV81swZiC7u3CLVjsr+XbUEHyIil1a1qJJDs48iYf5sVGSa9mTxN9iHFasqs+8DU1QzOxJ04pbfhyjas1NnvAeR7i0DFUje0qHdXWAJfceg00isTZuujP5wdWVTgjw+EKJi4fjQrpEaosvRPpQaRR7OdKjdLszcOcVdRESy1aQ7cdgUp2mdeGNiodUt8oyDgcxSVK8naFtdOWJc0Eh2SSLgqvZvHaFnQipHVrTuFE+BA89IOxNYcizd3rx4xgk28jbJCPF8UV6c52IO44aQUcGKk8PLfnExkc+bGD6EZk8nbvuYqvQ+c3RR6+WZaiEl2tC9bk3+EWXpHhTKzJ31baECpps4t5afYjdDoU3YRRySkZs2U7EFiG5gw2qq1WUErUtZS+YLO9iD3tCRdYQANPo37w8wyWgELmKyhgw1Is4LbvAST9hLZ7KwNa5ZmMQPygDU72ew+sQVlDJlpy5lKmDVvc7hZ+Xe0NFY2pVkgACwHAeGpjzEghSZakzCs5GZQSUubqA3Be7nlAqkrYynexLTUYX2mZKdd/ibkQXhkw5xLSnVQHeXIvxG/hE+HSUTClGbJd1KUHJBcLAIa24HEGGaMKRTrM0TEqYEgDbXKXsd+HEcyxtKFoGVJ0R9KMRUZmSW7AZbffKK8nDkZcmk0XfMFJUGNg1nc+msPMLxBBBUA5LlZJLO+jBi+zQVJlyFqCjLuNgzHmQNuTwmE0lQFaKfMkFLjW0CEx0erwiQtmQEFwGBbz4nU6ABhFHxrDupVxSTYh/KCjJXVkT1sClzCNCbgjwg6kmNoXhZ16YkRUgC0MlG9UBzj+jL2wgli1mf6cInlTCb229IR+0Xg6nrGELlB0Epph3tHdGQu9uTxj2A4Mvkj6Ax+kUZSsuv7h/SOfViwhyTufO92jrU6UCIreKdDaecSVIZWrgteNnkeO8tNHM8fMsfZxyuxBG1zvAwrg1g3jHQsY/CsLvLWx4EfMX+MVWq/CiqBLBxyD/D6QEfH1TNUvKT6KxUVZV3QIqZFqH4ZTx7zp8DB9J+Gw1USfSHxgkKl5F9FJky1KLJBJhsej8wAOkj1joWHdEpcr3Uj5w2GHjRu6BcLJHNxKP0WIllaXLskkK43cCDKxIKiXbv9Y9qUBNbMBASVBtNBlSUqvxIaBKusTpp3aescvIuMzdj3sinLOxf74QVh9TZuH35QqqazLuYiRiIbz3g0HJKqDMdxAZSHvbT4d8VhZBf5/Dv/AHg+ZMTMdz/+wrndnfT5g/fjGyKoBJJG0uSVqSkbB/C23c0MZQv5Wfb7EL8HqgFLzD30Mk6AKdxb0hqmSQeyxVtbX5Rc0XgkqcidEsnf7+zEXVE2FvrD3CcNKgSQUhwTa0N6fDUKUEJAYXUbc9G7oRNDXlRWsPoJll2QlwMyyw7TgFtTv5wzrcPSEFJsoAEHRKrOe8X15QfjElCC5LsALl2HyhavpHKUMhllfcH+YaMvPbVAN8lYn65ILSwwID98McOkKSXLxErCL5kAgOCyi3PR3g1M1QASAEvu5Ldx2ipSUiXRpWVxCm8z967QJPke0JyKJD7tdR1AAMGrQlAKje7WdvB/vlEEioKlWt8QO+KS49EbTRWJ/R5YgVeGKB7ST4H6xdq90sSXKr7d3nCqcSdodDycnsV8EZKysiQAe0FNxBGvlpHq5Y/KSe8AfAw4nMos30j2Xhz6CNHz62D/AI1dCXIP0+pjIsP8EPCPYH/JRPg/k+iwIiVIgdNcRqPKN/b+UdM4pMmQIkCYF9uHBo3FWDEITlMBVOHS1flAPEWPpExnxopcWQUz8MKdLj18Y3oZSXu0H54wSxqBeJQVnNun2GT/AGxUxEtRQUoZQ0YJuLXF3ijYhOKVKG/wj6CnJBHaAbnFIxbojTz1FTMdmA+d4x5cD5WjoYfKqNSOMz6k8YGE5b2Dx1b/AMOZIN8yuVh8InHQ2UNEjyhkIfqF5Mlu7OTomHexj2YvQ8I6VXdCELS3ul7ENFcnfh5UlVijLxu/k0XTRanqmyqoBUsNqSGA48ovWE0GVSes/KA7aOzWPCCcN6ICQH95X6jt3BrQ1VhpUg7FKVEc92MBODkv5DxZOLoHqavIMoBKTwOnPvgnCahIlqVoOY1hZh9Ktayq+UBuRfaB8YxNP+nKsAbtx5cY505Pr2bVD0ezJSp6lKUpkv8AdojQZcvTtnYDXx4RhnZZSZY1N1cRy5RlPTCEqDZbnQKqTMmFy7cNoNo6NQNz5wzppAAeJsg2EPjAzSyv0KsQpsstW+/rAmHWSpXyPhBuPT2SlI3N416PS1TJuQAWDltABofOCauXFFxf0bZZUYDJWAVAuQHvuw22jY9DpJ0t4fvDehw8nWG8mgjof40PwwvyJrplTV0Ilm2a2/ZAPheD8O6EykXYq79PKLSinSNokEWvGx/gL8ib9i7+Cp/Sn/ERkMs0eQXwY/wH5ZfpV04tNTqyu+x8xGyekw3QodxBhlOw4HaFNRhV4K2LCkdJJZ1Ch4P8DBtPWS5g7Kgfj5G8VpdAYj9mIL6HiNYlkouAWU8xEgmPFdo8ZWiy+2OP5h9YcyZqVjMg/fMbRaZKDUpiZCIDkz9jYwfKU8FYJ5NQGaFUzCQdHHdDvLGARGWmVubhUwaXiFUhQ1SR4Ra4xoqi7Kn1YjDJEWebISrVIPhAM7DE/lsfSJRaYhm0jwLUUZAYbw6mSCnXTlEM6WDAtBp0c4xitUlCpaBkFwSDc/SAcDQNSOQ+/CLfjnRtE05gShW5DF+8G0V+dLRTNLUbdpQJtmP5tNwNo5ksMoWzqQzRkqXYmrKh562NgW5W/d4LlTW0MVOpryVqKbAqJ8yYlpsSW4ADn74xHglWi/kj0XWTiIAubRBNxwA62+EVadiS0jtAjygOonqXazcj9IuOOfsW+K2g/EcbUs5Uh2Lk/qPDujpf4Z4WjIZxKjMUCCDYBP8ASPzO2/lHLKGnuI63gUsolyyNQBGnFXPS6E5uShV9l1TLAiV2hfR4mFABXvd0HpDxsOfVG6A5j1djGRgiyjx4yNmjIhCKIVSwdonKWiNoWECrpBA0yhHCGzRpkiEEM6g5QMhC5ZdJY/H6xY1SoHm0oii7BqfFUKstkn0PcdoYy1lOhcc4T1NDAyJkyX7pLcNR6xdlUWqXW8YkFanjFZRjze8nxEES8blH8zd4I/aLRVFgFUnjHvtIhRLqUK0UD3ERIZY4tFkoZGY8RLVAXWqTrcesSpqQYuyGxMDLo30sYnMbIiyWJqimI94Nz284TYngyZgYgHccu6LxlBDEOIW1WEboty2/aAlGxkZ0cYxboPMQSUBwSbajj3+cV6ZhygcpBB0Yi7x3iZTke8mEtf0bRNVmQrIdwzgxmlCa/wBTZDNF/wCxyBGGrdsp8frtBFNg61bpDFi6m+WkX2q6JVLnKJZHHN9Ygl/h5PWoFakJA21+HCA5N6pjuWPu0VvDMKWo9kZgDlzDQk6a9xjqlJTZUJTwAHkI8wfo3LkABIzK4njyEWWhwtu0rXYQzDicdsyZ8ynpdAuHYabKV4CGhTE6kRHGpGRuyLNHoMZMWBCqsxpKLC5iWShs8ZFb/jy/0xkS0SmWWbA4jIyALNhHgj2MiENTGqo8jIogPMgKojIyIWKKmBV/OMjIJFEcv3otuGe5GRkQgaYDk++r74xkZFooLlxImMjIIonTHsZGRTCiBzt4UT/eMZGQpjom6YkRHsZFegwrD9YbojIyCj0ImbxCuPYyDFi3ENDFYR7yvveMjIjLRJGRkZFBH//Z">
            <a:hlinkClick r:id="rId3"/>
          </p:cNvPr>
          <p:cNvSpPr>
            <a:spLocks noChangeAspect="1" noChangeArrowheads="1"/>
          </p:cNvSpPr>
          <p:nvPr/>
        </p:nvSpPr>
        <p:spPr bwMode="auto">
          <a:xfrm>
            <a:off x="0" y="-1371600"/>
            <a:ext cx="2857500"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6806" name="AutoShape 6" descr="data:image/jpeg;base64,/9j/4AAQSkZJRgABAQAAAQABAAD/2wCEAAkGBxQSEhUUExQVFhUXFxYXGBcXGBccFxkYGBYXFhQXGBcYHSggGBolHRQUITEhJSkrLi4uGB8zODMsNygtLiwBCgoKDg0OGhAQGywkICQsLCwsLCwsLCwsLCwsLCwsLCwsLCwsLCwsLCwsLCwsLCwsLCwsLCwsLCwsLCwsLCwsLP/AABEIANwA5QMBIgACEQEDEQH/xAAbAAACAwEBAQAAAAAAAAAAAAADBAIFBgEAB//EADsQAAIBAwMBBgQEBgEEAgMAAAECEQADIQQSMUEFEyJRYXEygZGhBrHB8BQjQlLR4WIVM4LxotJDcpL/xAAaAQACAwEBAAAAAAAAAAAAAAABAgADBAUG/8QALBEAAgIBBAECBQMFAAAAAAAAAAECEQMEEiExQRNRFCIyYXEFgfAVkaGx0f/aAAwDAQACEQMRAD8AcZwRULSiohgOak6YkVyzaFu2/Kh2V9a5azXrlwrUIEu2j51ErHNdt3CaG7Ec1CHu8NEQ13vB+xUAZ9qgSRvfKui2Dk1xkHlQy/SjQA4j1oN5B0qYGME0Agg5mgEYWyIpc2oOKIW9BXbdzNQh5rWKXe4R6087COftSsFjUIct3CeBRaIqR0oNx5NEhz+IrhzyTRkQUNsnFQBJdRGKDeeTRBZHlUbtioQnp7w61G5dBOKgtmaFdBHWiQdt7SKGwzQEtHmTUTejkVADwTHNLPaAoX8X60VXkTUCeWyDXq6t6POvVCEgMZ/KvISvnFELRULayesUoxK6MTwfel1uFuatHsIfKlr1tVqIAICphpqVvTFuDXHsR71AHO8ioXM1JkJHFRtWjz+dEh1SI4oaqOlMlf8AjQL1vquKhCDXOlSU11E7z1PoJP2o9jsy9OLbEe3+aNN9AsGMVxKdfsG8eFj0LDmi2+wb/BCD/wAv0im9OXsDcvcryfnU0UDyp9Pw5d6m39f9URuwL3nb+v8Aqp6cvYm5e5Vs0+lRRYzVl/0G/wBdp9mFDfsS+P6CfZhU2SXgm5e5X3CTxXA0cijP2feU5tMPkT+VB1LkYIj3BpQ2idu6D0qNxqghArpyeKAQqoI6UG5BxNF3YyaCUziaNED2rRjrS+ot+lNoMeVCa1nmoQVt6aaKyxRC9QCGcigQAbRP/uvU1AFeokAtaNSF8rwJqbsU5yK9aCtmOaWwnbd2eQKhduRRNsUQIGqAB2tT5Guvd3GDRNN2cbhhFJ+wHqTwKtbX4ftrm6xY/wBqkgfNuT8qeMJS6QHJIrrVxuAN3oMn6U2vZF58kC2P+REx7DNWyXlQbbaqg/4j8zyaG10nrWmOm92UvN7ArfZVsfG5b0AgUZLNlfhtL7tk/eh7q9uq6OKC8Fbm2NjWEYED2EVFtU3nSu6vbqspCjC6phkGMg/TiuXNQzEkmScmgbq9uqECd6a93poc16ahAvfmprqjS016aAR9NcfOjDV7uQD7iaqamrUrCOXdBp7nxW1nzGD9qUu/hq2f+3cYejQR9eakr0a3eIquUIvtDKTM72h+H76ZC7x/xM/bmq+3cztOCOZreWtWanqNJYvj+agPkw+IfOqpYl4HWT3MJccipLcPU1ddqfgxwC1h+8TnafjH+azraQgwZkYIMg/SqZRceyxNPoI90VNLtJZ4ijLbbmloIdoPlXqW3L516oE84eZ5FHQ4xj0qGwASrHNANm4xOIjrScjcDD6onwsPnV52b2JADXiVHRP6j7/2j70bsbszuFFy9BunKL/YOhP/AD/Ki39QSeZNasWG1ciieTwhh9QANqgKvkOP9mlmu0AtNeFbEq6KGE3V6ahuil7uuVfX2oSnGPbCot9Dc16ap7va/wAqRvdqE9T9ayT12Ndcl0dPJmka8ByRQm1q+dZdtcx4obXmPU1Q/wBQb6RatL7s1B7QUdTQL3a6g4+/+qzm1j1NH7PuWTIf4uhJxSPW5H9hvhootj2weQMecGojtvzH2NHVQF5EcwOaWjPAjz6VR8bN+Q+jH2GE7ZU9RTSa9TVbfS2Dkgn954pXVDO5WBWYx+tPHXTsHoRNGt4GihqzFm+3EmnLWsYU/wDUq+pA+F9mXwNTBqqtdo+Yp21qlPWroa7FPzRXLBOI2KMjkUsjUUVptPlFdD+m1ZU0TtDRWtSvjG1+jLz+/tSCmjWrsULJRlu0+ynsHxZUnDDg/wCPalUSfhit9C3FKOAynof3isd2x2a9h43eE/Cx6jyPqKqnGuUPF3wVtzTZyv5V6ib3HJBrtV2OQ3ESAoEcVedgaaSbzHwr8I6F+ZPoo+5FUmoSDJkyK1OotixZt2h/SufVj4mP1J+1NihchZypC2s1G4nNKhqFumvG4BW2yig26ltRrgox/qq7XdpdB+/eqi5eLHJrFm1lcQNOPT3yyw1XaRPGfypC5fY15bc8GPzrzDqa57bm+WaklEgqE1JEnqPqKUvszv3Sg7sTjAnic4pa92LctPEAnBlTmn9JeWDeXS2aMluqax2jdt4uDeo68XI/J/zq10+rS6JRpjkdR7jpVGSE4jqSYW6uKXfUeDu7ltbiSdp+G6kmTsuD1/pYEU3b05bgTkD5nip6rsxkJBgxgkGR8j1qiGSS5GaXRn9VqjbzZuEpI8FwQ/qTHhPuD8qe0X4kE+NIjyOPvzU7/ZwYGRSP/SxOQat3wkuUTaWXanb1qCDIYSNrAyCMcc0pp+1u+UALtHUxE/Kot2WCZPiJ5J5J/wA01a7PjApt8EqQqhyHtGjd+o86HaskDMTTCCOR+/aqZNFtURtalT50wppcEGjKR0NVtJkGdPqmH++KvbGsttAP8pj0aSh9m5X5yPWs5ERMx5j9Ke0mtAHdkM6EiBAwZ6Tx8jV2HJKD+VlOTGpF+UIwRH5H2PBroqkt602gACTbaYB6QY+Te3nVnptSGGK6WLVRn8r4ZlliceRy28UftPSDUWWQ88qfJh8JpSndDc6VpjLmipryfPLu5TtKwRj6V6rL8S6YDUvJjdtb6jP3BPzr1VOFMsUnQlb3hlDZBZRPoSJrTfidob51nLj7SdhmIJHkK0v4iXfbS4ODH3xT4XVi5PBRq1VXaOt6CmNXf2r71SkdSf8AdU6rM/oRbhx+WQOa8PY1Jc8UwiVzpSo2KIMccUvDOwEBpJEdeCcTgmJqxFqhutxCDbO1hxweRBkHBkEyDg1MeZKXIk48cFVpO1dsogEc8ndgEk+wg/SrK0ou2zcHElZWSJic/wCKoe1tNdZ2cIgJ6IoVOAICDAHoPWidm6m5awbfib4iBjpj7D1rVKMWtyZU0Emy4G53D8mSAJ9MR1+1R0+mKsWRucErExnkcGiWtDvJMRnjkCrnQ6ZbYwBxSSzKK7Ioshp7rQJ/fypr+KNL9oaiF9MTNVGo1hHEzVCxKfKGlOh/Va7bz9qT0/aTEzJjyIEn59KqdVqcQ0z6HM+44pUXYiFM9c/4rXDTxS5KXlbfBudJcFxZWZ6+lPXNaQRgeHIED71n/wALMdufDuMeI4gYGT0qyuPxGcTwa52eO2bSOnp4qUU2O3L6ETwaXFygqxPSiB6rTZdtSCgzwK9dB8ooQuQcfbmibifP50zKZwSOKTxj5z86YS6AMqCOok5/x7ihwKnSuTKgwc7QOVHA8vnRNLqip9Ov6c0JdSVEcg8icT0OKCD50d3kFWa2zckA/Om9CfFWf7G1Odv0/wAVoNGQAzHgD/3XX0uV5UjDljtszf4rcHUREwq/rXqR1l8XbjuTyx+nA/KvVpbTdoRLgUv64qCRcT/lith2TeW5b7p+GEj5183a+Fd7aBTGTu8zwK1Ol1pWxacjO1ZA84z9waohPb8zHlG+EVf4j0zWn2NyBIPmJORSNllMTB8hzNby5bta60Ecw/8AQ/UH99KxHaHZVzTXDbuLB6H+lh5g/pVGog/rXTLsUlW19o8yzwKIq/L3rigdDTNtJ6iufJvyaUyKN5V5xRFA4BmpvkABczJPU4iPakSsli4tjrU/4STLJC4464+1OWLQWGbxCfUDGWyPlRdZqpEDOZxn4uSekkkZ9h5U3S7DCNyANo02ghfLj5zx+tAsMq0xeubbf25nz6z5g9OlVJu5pU+TS8MWmNXkUiCBmq1uzVY8fnTv8RP7xTOkGY6+nrgfcirU5R6MmxN8imh7Jt2yTAYmAJAgZmcjnFMFgOFH/wDI/wAVG8zHA59pxOa4jjrzVMpyly2bMeOMVwjhAP8ASPkIpixtGduekmli88V53gUE7DOCon2i20b2Ij06eQ6T8pqmu9oMcAEZiOp9TFFvMJUEqoLRJEgepBxieenpE0HtC3ZS6yFgFVgkBgT5MW8IyCYgCBHJrqafFHbuZzck5XtOWtU3mf36TVhpdQznaJYgE/JQWP2Bqm1uiVdxS9nOMZ+SnGKT7O7TdSCrkHgQeh5GefY1a8cZoRSl7mwtGT/mj7cUjorrFQSvlnzptX9K5eSKTLots8WIPH3qYP1qJwMZPrimNDo2vNtQZ6n+lR6n9KSMXJ0lyM3Sth+yLbPdVVyZk+gHJNW/b+uCJ3aH3NRuXrelQqhBY/E5gFj5eg9KoNU+6Z6zXe0ml9HG77f+DnZsvqS46BW2tgDdgn75/wB16lI7wkFT4MA+fWvUU6VAdiz6ZLzq39hllGJPSatrBZtOd67SrNj/AIySp+hqn1OoZfDdtxMEsuAT7jmrTsLU7t6MWJgEhgfhOMTzWb6k4ly+Vph+xtQQWXyhh8+RWmt9oJdTutQodeh/qHsay+l0xS4T0jB85OKcLVbpdyhUgalxc7iF1/4WZQX07d9b8v8A8i+461UAEGDIPlGfoatLHaptnBOKszrrV8fzVBP9ww31FZpafDmb9KXPsGOeUfrRm7jExPQQOOKJYtk8H39B61Zaj8Phjus3h/8Ao+P/AJCkb/Z9238SkDzGR9RWTJpsuPtGmGWEumTskiVMZ8yf0xVfcw0SMkdcc9fSpXL2IFA2E5rOkXwlXJHUagbYHp+XPt/qq0sZq3fRYzHsKR1qDCCBuO2SYAnzJ496uxwVjy1HFIQ/6gAfPoPXzoi9rgZOOnP7mgPYnYEBIAkNGCQIZQeoBjPrVc25Glp4MexwccdTXQWODVNGNyd2jR6ftQNwTJ+U0ypHSsjoLLXGHkMzmtTp0IA4+fn6+lZM+CMei+GokHKkCYNDdyecfvypwnHT5cVxRWWqHeVsr7mn3Dj61T6zsU9OntWodIqZtCPP2jrV0M8olMo2YleyrsRkA9PP3+gq07O7CKjcwHPz+v6Vfd0o9/KKd0nZt1xFtDBMkxCz5knmr3qMk+IorcUuyvs2oHJooQkgAEk8Acn5Dmrux2EFg3rgx/SmfqTipP2xasyLKAHq3LH5mp8JL6sr2oT111DkHpOwjG6+di/2j4z/APWm9Rrwq7LShF8h+ZPU1XtrTczJNL3Wwa7Wn0+LFHdDn7mHJlnOVSKHtfWG45z4RgfqferInwjzgfWBVPoLBd46AyfrVtdvRmJjxR7CTH0A+dZdPue7I/Jr1O1bYLwRutMRdCkDxCOteria0EBwiIXG4ho3ek12mKP3EWtrhXUgIw2MzZLHiPOntHedXQHxAyC0jrwIFVzW2trNxd0OAgWS0HAYk4nNGTSsoLWmnkkEgyeg3dM1mLKRfbwZ/foK4xpW3fmGiCRLDyIHiE+hozGm0+VytS7QslXQlewanpbkGKJeSaFatEGayQ0uTHnUoLixnNONMsEvkdad0/azr1qqmuk13r4Mpb39XYuiL1pDOD0OfUVFOztKfgLr0GdwH1rJu5mi6fVFTzXIesxTlU4KjYsU0vlkaO52EDlby/8AkCKqdb+EL7GQ1tv/ACinLWoJEzRhqT51vWiwvlIz/EZF2Zm/+DdWJK2xJPIdf81Gx+EdT/VZf1kqfyPvWqOtIEk1Uaj8TvPh48zVWfFixL5pMvwyy5X8qRGz+HbyiBacY8l/zTydi34A7tj77f8ANJ6f8UPPi48xV0naBYSCYqnFpMGfqT/n7DZZ5cP1RQFewdQROyAOSWECpp2Bc6tbH/lP5UQ6xojc0eUmPpNDbUHzrR/TMC5dlHxeTxQUdhqPivD/AMR/miLo9MOS7+5gfaqW9qS3Wg765MtXghOoY7X3LbySXMjTLqrafBbQesSfqaFf7RduSarbLyAakTXpMW1xTiqMMm75YHtLUkDnmqjdVnrbO4Y6UtZ0WZb6VytZps2XNwuDZhywhj+4fRiFojmuk0G88Ca6kUsWNL2Rjb3SshgennFDthi3hYKw8xMggSAPpmlxdJM9KXdGbeyOUcjYGI4EzI+ZOayrMssLSovjFp8j+oEsTcsqScAkjIHHTHNepZe1rykoLQcKFhy3xE816q6Y4uLqs7q126xZcKgwiEcnByc/Su6XurdtTZS8VXG3IY5ySrc16297chD2re4fzPFJHkq4E128L5DqdTblpFvweIDzmRuPtVD6ocdt6ks7KUKqACHxBJOR9hmmzx+/Xj7Vnr962nds10xbYBgpgu/A3EdZPFXFu9vHUHqDyJBgn04qQilLcB9E7t8Cu27wbildXkSPX9KVW4QZFJLUzx5KfQyxKUeOy5BqQNL2nkTRQa6cZJq0ZWqYtqdLmV+lLiw3kasw1SDVknoMc5XdFy1EkqPWF2gCiTURXa6UEopJGVu3ZDV2yyMByRWWdSDB5rW0C/o0f4gJ8+tY9XpXmpxfJs0mqWG01wZcVqezLZW2oPNcsdnopkKJ9abFTSaN4W5SYdXq1lSjFEq4wr01ya3NWqZgQi9ojpXbenJ5wKdJqPeDzFctfpWCM9zb/Bf60mjteJrhNRJrqpUqRnOk0lc7RtgxuE/b60h23riDsXy8R/SqhFLMAOtc/PrXGeyCOlg0SlDfNmsLUlrn4/ftRy0D7UnqroHPyrRng8mPb1Zig1GQtdYhSF27zwGMD5mvXXIub2ZRbVDuAON3m3kB+tId7uuOHQDuj4WfgkifD9eaYWy5AOy1kzcEyOOmPEfeqYxUEorwW98k9L3dldrsCSWaTOQxJ+nSvUBdWoku6QfgjyGDmc5r1QIFtJ3R7rU2y4uhnu3QbmxIyqqU6CPSrNO4gXbIQkLtUkGI9D8uatu5TUIbNw2xcKAvbBaVDdCwORzVF2lbvaVw2zvFOy1atoWKAHlmMYbHNZmmyzoDoNeLhdVW0lq2wG84BuE5A8JzJGTT6HUDa1xrZgnfAOBmIPJPHIio3rKXuQGKOCQu8Q6kclScgxiKR02qvpdNt2Z2diyhWAFu2Bnc11ZbkYNL30H8lwrhgGUyp8s9M8e/2oD2fl+80PRi8dxuhVAYhRt8RXoxZZUT5U0R+/l18umaDjGfEuSJuPKJ2BtEUdWpNX/P70RLta8bSVIpkm3Yl2xeIYCcRPvSVrUspkE1b6mwLgg89DVXc0Dg8SPMVh1GLIp7kdLTZcbhtdFz2dr+8EHkVYA1SdlaRlJZsYwKtga6WmlNwW/s52pjBTezoNNBuakDjNSmkHEGs/6hnyYoLZ/cTFBSfI2ur8xTKXJFVQNOaWYrN+n6vNPJtlyv9D5scUrQ3urjPFQmuXMiu07rgzLvkrr+pLe1AD0V9K3yolnSxlvpXn/htRkyfMn+To+pjjHgdtMdonmK8zVAtQ3uV6CKpJHOfLKrtDQOzllggnqeMUbRaMW8ky3n0HtTFy9Sd7UYPnWdafHGe/yaXqckobPAe9fiqf8Ai1uFlDfAQDHG6JAJ6wY48qqe1+2pBW1LEGCw8zjapHXpPSrpNOHVUuW/h2nwmVDDpMyfmKaUmyuKSBJuIW3dVrg27mfhAQZAj6UfeSpuWLgYtt2h/gjgkED3+lCNi4gO2bhZ8Iw2KqEweuY+9QtPaeSrbSm62CDCbsY2nDZjikGJ39Lbvki5ZU7DtDHcoPBJUDpXq5ce6oUBO+O0S4KqJ64ivULZODT3LH8QrWXcJdi2bq21Idf6tu7yMRPPNQ1xa0T3qNcR3RLKWp3LjJZnXOQTJMZihns5IuW9lwC4RcdmMguTEbt27cNoxxEUxa1d1bcrYtTMBDcVSYMAkiQsgTmszaLKKi6Laytq49nu3JZVK5Y+JlcnKzREvX7iWz31pJabiOS8JkQpIIL8dYqUNbu7ltm1Y2l7q6Yi41265AyACdo5kAUQdj6ZUuFUYvcLFi5UXYb+0lfBE9B1oSS7CrAto07zc1xVSAqhDtJck5JGOIgA5zSqNZsq4F685t5uSVYSRuyCuORgGu6ztDT2wv8AISVdbdtYVWJMAFCOmTkgdaZRdQt3Za227ZBd2LD4yQICoQXY9SfL0pEqX8QWwdm+HUNDAMJG4QxBHl06GpSff9/pFJa25fuW2m9attuI8JkqoPJIOCR54qtu9tdyfEQ6mFWILDz8SmTMTwKeIrNAtz7/AH+lFW7VNY7YtXSQG2nAZWkH58Zp0XPbzwfpVqm12K0WC3aIt2q0Xv3NTF79zVyyCOJZC5XiwNVw1FSF+ntPsWh4BaJ3tV/f17+IoxUY9IDTfZYd7UTdpA6ionUU+4FD5u1Br1Vzamgvqqm8m0sXv0vd1MCqfXdqpbHjcCeh594AmqLV/iXpbAHkzZPvt4HzpdzYdpptb2itvLtAA+Z9FHJNZbU9qXNR4LStDHggSfMnyX0pHQWbupaQwJJPiuN9fU+wrV6LQdxJ3KbYXxkjJYdZztUDpNI2OgfZWkey+wbBb2yzRlmJ+ESQVAp+3prhQK14M56ptVuZgT0xFJi2jKLL3WuFj3g58ShpC/1DZ06Ua5ctjfeWy7Mv8shAwJAbhREEZ5iPWlCCu622p7/+Y7KTYUdNxbISeTjmYp3T2yhNtbDC2uQwII3HLQrTkHrNRsnxhVtDZtLE+H45+GF5PrArmjs3u7throDhgX2/1LPwARPlketSyUGtXztHebQ2ZABgZxmc4ivUlrNBYvtvdw5jbi6oA29IMEHORXaBDUW3s3EGy/durYb+YVZ9zsBJDBEBYZB22z6ZyKHde0LqMqOWuqfETetIiKJ3OLh2oflNN39fctsRdQokqFvNcUB3b+lVSTunESK5pdYO8a0Tfd/i8Y8Kq2Au7aR58maz8llArGi7oA2GlFVosq1tgzGTPePDST6xxXBdElWItX2tgubYkqskLNyIgEmJHQ4MGJd6Nne2V1AW2LipZtjatw/D/wBtYkAgwTgZMcGpXbD3bfc6mTvQd4yEKs/2Ybf59IImeYqfklCut1GSzKt1ZUItsFrgYnJLMYA/cnFV+m0oO5dMwYK57wHvGaSPgDOdq5g4q9vd8m9kZb07QlkFbYUcNLyxbGYjpEUii2L4m0NotPcA2lbdlrsQTAUd5Bz1oUqslsptfpVddt629t3QhogwoPBussdJ56mqm4GUeFVZEAFrZDPEQZYGJ54rXXLfgFvUp3ga2xu3F2pZWBkYE8T8pqo1nYKXES7pLq7cKqEgWNoJVm3BAXODzmeuKaK47/4SzJaq8fiDeEYMANB8j1B+VcsaxwSLbuOpAHhPpB/xV12j2A6sD/EJDYUZUM3odxBPkAc1QanSsu4OtxjbYKzLnJyFJEjrxNWxihWx6x2/dH/ct8noI+tOr2+nVGHtB/Wazr2mXBS5Dc7tygD5/lQtpOdi+HiSI/fvTOCBZrLXb1k8XAPQgimR2nbPFxT8x+tYkjzVAOvv0oQUDqs9P2anpoWze/8AUF/vX5sKge0l/vX6j9awfd7sjMYiCB9jXYAwVg/b702z7ks2l3ty0Obi/Kf8ZpR/xHa6b29lgfViDWY2n+kA+QXOfYTRbWid2CBSHGSNpUx6zEUdqBbLjU/iFj8NuPVzx8gP1quv9pXX5uBRwAnhH15+9PWvw03L3AskAAB3MmednHucU3ouxLDI5QPdNvcOJDMBuIVR8RyPrRVAM/ptEbh2qC55MT9Swx9attB2XK27jIxLuFCEQIzJYjxACCelX+kS4FTbZtKzQXBAUqIxO0As2evFGe5dtlnKu6naFt2/Ew82JIGPnAoBOaXT2XKlVB2SoKz4ejAAYoQS/aa0k94XLbnKkBQM9BjyAJzR7q2rjC2Nym2wdhbAHM4fbgA885ry6y4gIuoSrPtVVUkBCMG4SQB6+XrQoO4HYFq6Wu22/mMhth87cHHhI4BHSiC5ctkKwYqtvc10/DIGeRM4J/8AVF/hLTtbKMoWzuHdIVKywxIJwRPBHWh2tSYS3ftANdDgomV2jncVYCI+59KhOCF7TfxFsd05Ad0csS4GyZISR4CenA5rzX1VnuXENvae73sGKlQR8gstg9alf0cF71ki42xUt2ZARSCJ8W6CfeDiKNqNVZL9zdIZtoZlKykTyd3hHz9KDsKBlyFHcHThcmGDgSeo2Yr1ScWLbMX1CrvO4LcMBV4CoJiBHIrlSmTj3L+9evG27WrNw3LX/bN02SruBhlLAOBnkEdYpwX9SVshmteI/wA6coo2yQis+5mLQozHU11+yFNxbxe5Kow2AqqMT/U4VQWbPU4gVLTaJfGGLtvZhlmwMKFWCIEfPrNZ3Q9g7+j8bEugGzaqKpWGlpuNDAsR4YGBj1qqC6Y2jbu3r7tp4N55I8QBcg+EjbA+FW6Cc0z2v2bZsql1LS7rY2pMkAEQTtJiTHPNJ6e+CCnd2tr+JhsUhieSQwIPA5qWv5QadWM3dOguWrtuw1w3lCBntsqpb+PdnFsZHQE9AajoNPcNpu50yW1tO4sjciliPFuAuKdgLHmqjV/iK7bS5sCL3eoWyNq7ZSQPEFIBMfL0q0Zd3aCqxJVdOWjADM1wLL7Y3QDieKegWM6ptSiIzuiAFTcLIGQKfiUMsCZxuMA/OqixY23rlwlLxvMFOSi2rW08Akz0ELz5irnQ9h27ll0utduB7jM2+43RgQsAgBR5RVVovxDf2sSwYC/cthSMKqNtUCD6daC4XBO2TCW3RTZW34NwtkrtUESp2sBIGCJEz61XXL727jl/5VlQNznhnaJ2ny6Scmnu30HcvqgALtuy6pGFXcRLBR/Vnk1ZabsxHs298uSiMd0GWgGYiAZ8hRVVZH7FD3VxkIa/LEkhlVRtEyAB7RzNVeosWO8W6+5yxFtbe1hJPXaVBxkyce+KZ/FtgaQC9bJLO6rDwVUQcIABt4oq3d0FlUlQSpMyJXMZp+RRROydNPdiz8IB3MCQxMx41Zd30Irl/QKB4dKs7gsMqERMF+ZiMxzXbV5rdq1DMxZslySck59OBTunukmZI6YJA5mYmJ9YqNslC1jQaa6SBatmDn+W1s//ACCyIqKdmtbAHcrdLvHhUBUUnEwCYA6nmmdeBcOy4Ny/FB8wccRIpfQXybl7oFdVUDAA2gk+ZJPrTKQKJ6bT2mzakBdwi3i2T13ALyKg24EW7ySzq29l3hAoOBuPinAFWq9nowUCVCncAh2ifUDBHofWkeztezi4GiBcuJAEAqpgTHWpfkiTIhmK7rFy2RChVO0DHJ3lZPlUX2g7STa7sh27pdqNI4LLz5n2rmwLcYgAKlk7UHwDaRBK9T0zTulRb1kb0UhlkqJA5nzqBYBNacSRdDN4dsrtUjlt5g+49MZpzTRJAUqoAggqZ6kQPhg9TSGgQu+oUu+0P3SgMYVdg+EHAOeak2gRFW3khCCCfiwZEsIJz04qPgCVndVYNxAJSzdYo13aJaBI2hhMmIG7imrV8JLd7bFvAHHPEF58WeMA+c0vdARt4UbmGwseSvkT1HH0rxYK4thV2C3vA2iAQ5EAcAfKc0U7A+GE1GltO3cqRbfcLzhAZZSSGDMMLuMSZnFd7P1G9STbYKzsqgTuKgwHZSQUBz9qrW7Vf+G7wBQ3eKmBiN4HE85P1q0F1hqbibjtW2hCmCJbdJz8vpUfHZKRMdnFWXuiy20QgWQT4j08RmcTjzpS3ce4gs6ldruGm2JJKKRJLWzuiRxx700dFuTu2e4w53FyG+KeViPlFR7Q06pbu30lbq2toYEmAGBGGkVEybQek01u+u59PbEEqveINxVcAwyyB5V6nu9YQNxOBkxJwMnFdpXINH//2Q==">
            <a:hlinkClick r:id="rId4"/>
          </p:cNvPr>
          <p:cNvSpPr>
            <a:spLocks noChangeAspect="1" noChangeArrowheads="1"/>
          </p:cNvSpPr>
          <p:nvPr/>
        </p:nvSpPr>
        <p:spPr bwMode="auto">
          <a:xfrm>
            <a:off x="685800" y="-1376363"/>
            <a:ext cx="2857500" cy="27527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1676400" y="2286000"/>
            <a:ext cx="609600" cy="646331"/>
          </a:xfrm>
          <a:prstGeom prst="rect">
            <a:avLst/>
          </a:prstGeom>
          <a:noFill/>
        </p:spPr>
        <p:txBody>
          <a:bodyPr wrap="square" rtlCol="0">
            <a:spAutoFit/>
          </a:bodyPr>
          <a:lstStyle/>
          <a:p>
            <a:endParaRPr lang="en-US" dirty="0" smtClean="0"/>
          </a:p>
          <a:p>
            <a:endParaRPr lang="en-US" dirty="0"/>
          </a:p>
        </p:txBody>
      </p:sp>
      <p:pic>
        <p:nvPicPr>
          <p:cNvPr id="9" name="Picture 8" descr="C:\Users\user\Pictures\2013-10-12 001\1012130907.jpg"/>
          <p:cNvPicPr/>
          <p:nvPr/>
        </p:nvPicPr>
        <p:blipFill>
          <a:blip r:embed="rId5" cstate="print"/>
          <a:srcRect/>
          <a:stretch>
            <a:fillRect/>
          </a:stretch>
        </p:blipFill>
        <p:spPr bwMode="auto">
          <a:xfrm>
            <a:off x="609600" y="685800"/>
            <a:ext cx="3352800" cy="2971800"/>
          </a:xfrm>
          <a:prstGeom prst="rect">
            <a:avLst/>
          </a:prstGeom>
          <a:noFill/>
          <a:ln w="38100">
            <a:solidFill>
              <a:schemeClr val="accent1"/>
            </a:solidFill>
            <a:miter lim="800000"/>
            <a:headEnd/>
            <a:tailEnd/>
          </a:ln>
        </p:spPr>
      </p:pic>
      <p:pic>
        <p:nvPicPr>
          <p:cNvPr id="2050" name="Picture 2" descr="C:\Users\user\Pictures\2015-11-03 001\IMG_0572.JPG"/>
          <p:cNvPicPr>
            <a:picLocks noChangeAspect="1" noChangeArrowheads="1"/>
          </p:cNvPicPr>
          <p:nvPr/>
        </p:nvPicPr>
        <p:blipFill>
          <a:blip r:embed="rId6" cstate="print"/>
          <a:srcRect/>
          <a:stretch>
            <a:fillRect/>
          </a:stretch>
        </p:blipFill>
        <p:spPr bwMode="auto">
          <a:xfrm>
            <a:off x="4343400" y="1371600"/>
            <a:ext cx="4343400" cy="3257550"/>
          </a:xfrm>
          <a:prstGeom prst="rect">
            <a:avLst/>
          </a:prstGeom>
          <a:noFill/>
          <a:ln w="38100">
            <a:solidFill>
              <a:schemeClr val="accent1"/>
            </a:solidFill>
          </a:ln>
        </p:spPr>
      </p:pic>
      <p:pic>
        <p:nvPicPr>
          <p:cNvPr id="2051" name="Picture 3" descr="C:\Users\user\Pictures\2015-11-03 001\IMG_0570.JPG"/>
          <p:cNvPicPr>
            <a:picLocks noChangeAspect="1" noChangeArrowheads="1"/>
          </p:cNvPicPr>
          <p:nvPr/>
        </p:nvPicPr>
        <p:blipFill>
          <a:blip r:embed="rId7" cstate="print"/>
          <a:srcRect t="3333" b="47917"/>
          <a:stretch>
            <a:fillRect/>
          </a:stretch>
        </p:blipFill>
        <p:spPr bwMode="auto">
          <a:xfrm>
            <a:off x="838200" y="3962400"/>
            <a:ext cx="7315200" cy="2674620"/>
          </a:xfrm>
          <a:prstGeom prst="rect">
            <a:avLst/>
          </a:prstGeom>
          <a:noFill/>
          <a:ln w="38100">
            <a:solidFill>
              <a:schemeClr val="accent1"/>
            </a:solidFill>
          </a:ln>
        </p:spPr>
      </p:pic>
    </p:spTree>
    <p:extLst>
      <p:ext uri="{BB962C8B-B14F-4D97-AF65-F5344CB8AC3E}">
        <p14:creationId xmlns="" xmlns:p14="http://schemas.microsoft.com/office/powerpoint/2010/main" val="266023223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garlic&amp;arts\IMG_0518.JPG"/>
          <p:cNvPicPr>
            <a:picLocks noChangeAspect="1" noChangeArrowheads="1"/>
          </p:cNvPicPr>
          <p:nvPr/>
        </p:nvPicPr>
        <p:blipFill>
          <a:blip r:embed="rId3" cstate="print"/>
          <a:srcRect l="36194" t="12549" b="20012"/>
          <a:stretch>
            <a:fillRect/>
          </a:stretch>
        </p:blipFill>
        <p:spPr bwMode="auto">
          <a:xfrm>
            <a:off x="304800" y="304800"/>
            <a:ext cx="3941233" cy="3124200"/>
          </a:xfrm>
          <a:prstGeom prst="rect">
            <a:avLst/>
          </a:prstGeom>
          <a:noFill/>
          <a:ln w="38100">
            <a:solidFill>
              <a:schemeClr val="accent1"/>
            </a:solidFill>
          </a:ln>
        </p:spPr>
      </p:pic>
      <p:pic>
        <p:nvPicPr>
          <p:cNvPr id="1028" name="Picture 4" descr="D:\garlic&amp;arts\IMG_0519.JPG"/>
          <p:cNvPicPr>
            <a:picLocks noChangeAspect="1" noChangeArrowheads="1"/>
          </p:cNvPicPr>
          <p:nvPr/>
        </p:nvPicPr>
        <p:blipFill>
          <a:blip r:embed="rId4" cstate="print"/>
          <a:srcRect t="26667" b="18889"/>
          <a:stretch>
            <a:fillRect/>
          </a:stretch>
        </p:blipFill>
        <p:spPr bwMode="auto">
          <a:xfrm>
            <a:off x="304800" y="3810000"/>
            <a:ext cx="6477000" cy="2644775"/>
          </a:xfrm>
          <a:prstGeom prst="rect">
            <a:avLst/>
          </a:prstGeom>
          <a:noFill/>
          <a:ln w="38100">
            <a:solidFill>
              <a:schemeClr val="accent1"/>
            </a:solidFill>
          </a:ln>
        </p:spPr>
      </p:pic>
      <p:pic>
        <p:nvPicPr>
          <p:cNvPr id="1029" name="Picture 5" descr="D:\garlic&amp;arts\IMG_0526.JPG"/>
          <p:cNvPicPr>
            <a:picLocks noChangeAspect="1" noChangeArrowheads="1"/>
          </p:cNvPicPr>
          <p:nvPr/>
        </p:nvPicPr>
        <p:blipFill>
          <a:blip r:embed="rId5" cstate="print"/>
          <a:srcRect l="4167" t="2222" b="7778"/>
          <a:stretch>
            <a:fillRect/>
          </a:stretch>
        </p:blipFill>
        <p:spPr bwMode="auto">
          <a:xfrm>
            <a:off x="4572000" y="304800"/>
            <a:ext cx="4327407" cy="3048000"/>
          </a:xfrm>
          <a:prstGeom prst="rect">
            <a:avLst/>
          </a:prstGeom>
          <a:noFill/>
          <a:ln w="38100">
            <a:solidFill>
              <a:schemeClr val="accent1"/>
            </a:solidFill>
          </a:ln>
        </p:spPr>
      </p:pic>
      <p:pic>
        <p:nvPicPr>
          <p:cNvPr id="1027" name="Picture 3" descr="D:\garlic&amp;arts\IMG_0514.JPG"/>
          <p:cNvPicPr>
            <a:picLocks noChangeAspect="1" noChangeArrowheads="1"/>
          </p:cNvPicPr>
          <p:nvPr/>
        </p:nvPicPr>
        <p:blipFill>
          <a:blip r:embed="rId6" cstate="print"/>
          <a:srcRect l="11667" r="21667" b="12222"/>
          <a:stretch>
            <a:fillRect/>
          </a:stretch>
        </p:blipFill>
        <p:spPr bwMode="auto">
          <a:xfrm>
            <a:off x="7162800" y="4419600"/>
            <a:ext cx="1620455" cy="1600200"/>
          </a:xfrm>
          <a:prstGeom prst="rect">
            <a:avLst/>
          </a:prstGeom>
          <a:noFill/>
          <a:ln w="38100">
            <a:solidFill>
              <a:schemeClr val="accent1"/>
            </a:solid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4953000"/>
            <a:ext cx="8458200" cy="1219200"/>
          </a:xfrm>
        </p:spPr>
        <p:txBody>
          <a:bodyPr>
            <a:noAutofit/>
          </a:bodyPr>
          <a:lstStyle/>
          <a:p>
            <a:pPr marL="742950" indent="-742950" algn="l"/>
            <a:r>
              <a:rPr lang="en-US" sz="3200" b="1" dirty="0" smtClean="0"/>
              <a:t>Tantasqua Regional Junior High School</a:t>
            </a:r>
            <a:endParaRPr lang="en-US" sz="3200" b="1" dirty="0"/>
          </a:p>
        </p:txBody>
      </p:sp>
      <p:sp>
        <p:nvSpPr>
          <p:cNvPr id="3" name="Title 2"/>
          <p:cNvSpPr>
            <a:spLocks noGrp="1"/>
          </p:cNvSpPr>
          <p:nvPr>
            <p:ph type="title"/>
          </p:nvPr>
        </p:nvSpPr>
        <p:spPr>
          <a:xfrm>
            <a:off x="228600" y="533400"/>
            <a:ext cx="8686800" cy="1184825"/>
          </a:xfrm>
        </p:spPr>
        <p:txBody>
          <a:bodyPr>
            <a:noAutofit/>
          </a:bodyPr>
          <a:lstStyle/>
          <a:p>
            <a:r>
              <a:rPr lang="en-US" sz="8800" dirty="0" smtClean="0"/>
              <a:t>Educational </a:t>
            </a:r>
            <a:r>
              <a:rPr lang="en-US" sz="8800" dirty="0" err="1" smtClean="0"/>
              <a:t>collaboratives</a:t>
            </a:r>
            <a:endParaRPr lang="en-US" sz="88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Pictures\Tantasqua  flynt park pollination\IMG_0564.JPG"/>
          <p:cNvPicPr>
            <a:picLocks noChangeAspect="1" noChangeArrowheads="1"/>
          </p:cNvPicPr>
          <p:nvPr/>
        </p:nvPicPr>
        <p:blipFill>
          <a:blip r:embed="rId2" cstate="print"/>
          <a:srcRect/>
          <a:stretch>
            <a:fillRect/>
          </a:stretch>
        </p:blipFill>
        <p:spPr bwMode="auto">
          <a:xfrm>
            <a:off x="533400" y="457200"/>
            <a:ext cx="8051380" cy="6013685"/>
          </a:xfrm>
          <a:prstGeom prst="rect">
            <a:avLst/>
          </a:prstGeom>
          <a:noFill/>
          <a:ln w="38100">
            <a:solidFill>
              <a:schemeClr val="accent1"/>
            </a:solidFill>
          </a:ln>
        </p:spPr>
      </p:pic>
      <p:pic>
        <p:nvPicPr>
          <p:cNvPr id="3" name="Picture 2" descr="C:\Users\user\Documents\Scanned Documents\Image.jpg"/>
          <p:cNvPicPr/>
          <p:nvPr/>
        </p:nvPicPr>
        <p:blipFill>
          <a:blip r:embed="rId3" cstate="print"/>
          <a:srcRect l="24359" t="43689" r="47276"/>
          <a:stretch>
            <a:fillRect/>
          </a:stretch>
        </p:blipFill>
        <p:spPr bwMode="auto">
          <a:xfrm rot="21284086">
            <a:off x="301088" y="226260"/>
            <a:ext cx="1685925" cy="1657350"/>
          </a:xfrm>
          <a:prstGeom prst="ellipse">
            <a:avLst/>
          </a:prstGeom>
          <a:ln w="381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stockbridge\GEDC0539.JPG"/>
          <p:cNvPicPr>
            <a:picLocks noChangeAspect="1" noChangeArrowheads="1"/>
          </p:cNvPicPr>
          <p:nvPr/>
        </p:nvPicPr>
        <p:blipFill>
          <a:blip r:embed="rId3" cstate="print"/>
          <a:srcRect l="9524" r="8571"/>
          <a:stretch>
            <a:fillRect/>
          </a:stretch>
        </p:blipFill>
        <p:spPr bwMode="auto">
          <a:xfrm>
            <a:off x="381000" y="228600"/>
            <a:ext cx="3276600" cy="6400800"/>
          </a:xfrm>
          <a:prstGeom prst="rect">
            <a:avLst/>
          </a:prstGeom>
          <a:noFill/>
          <a:ln w="38100">
            <a:solidFill>
              <a:srgbClr val="FFC000"/>
            </a:solidFill>
          </a:ln>
        </p:spPr>
      </p:pic>
      <p:pic>
        <p:nvPicPr>
          <p:cNvPr id="3075" name="Picture 3" descr="D:\stockbridge\IMG_0898.JPG"/>
          <p:cNvPicPr>
            <a:picLocks noChangeAspect="1" noChangeArrowheads="1"/>
          </p:cNvPicPr>
          <p:nvPr/>
        </p:nvPicPr>
        <p:blipFill>
          <a:blip r:embed="rId4" cstate="print"/>
          <a:srcRect l="28333" r="20000"/>
          <a:stretch>
            <a:fillRect/>
          </a:stretch>
        </p:blipFill>
        <p:spPr bwMode="auto">
          <a:xfrm>
            <a:off x="3962400" y="2895600"/>
            <a:ext cx="2572174" cy="3733800"/>
          </a:xfrm>
          <a:prstGeom prst="rect">
            <a:avLst/>
          </a:prstGeom>
          <a:noFill/>
          <a:ln w="38100">
            <a:solidFill>
              <a:srgbClr val="FFC000"/>
            </a:solidFill>
          </a:ln>
        </p:spPr>
      </p:pic>
      <p:pic>
        <p:nvPicPr>
          <p:cNvPr id="3076" name="Picture 4" descr="D:\stockbridge\IMG_0942.JPG"/>
          <p:cNvPicPr>
            <a:picLocks noChangeAspect="1" noChangeArrowheads="1"/>
          </p:cNvPicPr>
          <p:nvPr/>
        </p:nvPicPr>
        <p:blipFill>
          <a:blip r:embed="rId5" cstate="print"/>
          <a:srcRect l="15000" t="13333" b="31111"/>
          <a:stretch>
            <a:fillRect/>
          </a:stretch>
        </p:blipFill>
        <p:spPr bwMode="auto">
          <a:xfrm>
            <a:off x="3962400" y="228600"/>
            <a:ext cx="4867656" cy="2386106"/>
          </a:xfrm>
          <a:prstGeom prst="rect">
            <a:avLst/>
          </a:prstGeom>
          <a:noFill/>
          <a:ln w="38100">
            <a:solidFill>
              <a:srgbClr val="FFC000"/>
            </a:solidFill>
          </a:ln>
        </p:spPr>
      </p:pic>
      <p:pic>
        <p:nvPicPr>
          <p:cNvPr id="3077" name="Picture 5" descr="D:\stockbridge\IMG_0894.JPG"/>
          <p:cNvPicPr>
            <a:picLocks noChangeAspect="1" noChangeArrowheads="1"/>
          </p:cNvPicPr>
          <p:nvPr/>
        </p:nvPicPr>
        <p:blipFill>
          <a:blip r:embed="rId6" cstate="print"/>
          <a:srcRect l="80000" t="7778" r="10833" b="38889"/>
          <a:stretch>
            <a:fillRect/>
          </a:stretch>
        </p:blipFill>
        <p:spPr bwMode="auto">
          <a:xfrm>
            <a:off x="6705600" y="2895600"/>
            <a:ext cx="838200" cy="3733800"/>
          </a:xfrm>
          <a:prstGeom prst="rect">
            <a:avLst/>
          </a:prstGeom>
          <a:noFill/>
          <a:ln w="38100">
            <a:solidFill>
              <a:srgbClr val="FFC000"/>
            </a:solidFill>
          </a:ln>
        </p:spPr>
      </p:pic>
      <p:pic>
        <p:nvPicPr>
          <p:cNvPr id="3078" name="Picture 6" descr="D:\stockbridge\IMG_0915.JPG"/>
          <p:cNvPicPr>
            <a:picLocks noChangeAspect="1" noChangeArrowheads="1"/>
          </p:cNvPicPr>
          <p:nvPr/>
        </p:nvPicPr>
        <p:blipFill>
          <a:blip r:embed="rId7" cstate="print"/>
          <a:srcRect l="75833" t="32222" r="6530"/>
          <a:stretch>
            <a:fillRect/>
          </a:stretch>
        </p:blipFill>
        <p:spPr bwMode="auto">
          <a:xfrm>
            <a:off x="7696200" y="2895600"/>
            <a:ext cx="1295400" cy="3733800"/>
          </a:xfrm>
          <a:prstGeom prst="rect">
            <a:avLst/>
          </a:prstGeom>
          <a:noFill/>
          <a:ln w="38100">
            <a:solidFill>
              <a:srgbClr val="FFC000"/>
            </a:solid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smtClean="0">
                <a:solidFill>
                  <a:schemeClr val="accent6">
                    <a:lumMod val="50000"/>
                  </a:schemeClr>
                </a:solidFill>
              </a:rPr>
              <a:t>Travel to Mt </a:t>
            </a:r>
            <a:r>
              <a:rPr lang="en-US" sz="4800" dirty="0" err="1" smtClean="0">
                <a:solidFill>
                  <a:schemeClr val="accent6">
                    <a:lumMod val="50000"/>
                  </a:schemeClr>
                </a:solidFill>
              </a:rPr>
              <a:t>ela</a:t>
            </a:r>
            <a:r>
              <a:rPr lang="en-US" sz="4800" dirty="0" smtClean="0">
                <a:solidFill>
                  <a:schemeClr val="accent6">
                    <a:lumMod val="50000"/>
                  </a:schemeClr>
                </a:solidFill>
              </a:rPr>
              <a:t>, </a:t>
            </a:r>
            <a:r>
              <a:rPr lang="en-US" sz="4800" dirty="0" err="1" smtClean="0">
                <a:solidFill>
                  <a:schemeClr val="accent6">
                    <a:lumMod val="50000"/>
                  </a:schemeClr>
                </a:solidFill>
              </a:rPr>
              <a:t>monson</a:t>
            </a:r>
            <a:r>
              <a:rPr lang="en-US" sz="4800" dirty="0" smtClean="0">
                <a:solidFill>
                  <a:schemeClr val="accent6">
                    <a:lumMod val="50000"/>
                  </a:schemeClr>
                </a:solidFill>
              </a:rPr>
              <a:t> ma</a:t>
            </a:r>
            <a:endParaRPr lang="en-US" sz="4800" dirty="0">
              <a:solidFill>
                <a:schemeClr val="accent6">
                  <a:lumMod val="50000"/>
                </a:schemeClr>
              </a:solidFill>
            </a:endParaRPr>
          </a:p>
        </p:txBody>
      </p:sp>
      <p:pic>
        <p:nvPicPr>
          <p:cNvPr id="2050" name="Picture 2" descr="C:\Users\user\Pictures\2016-06-02 chestnuts monson westboro weston pittsfield spring 16\IMG_0493.JPG"/>
          <p:cNvPicPr>
            <a:picLocks noChangeAspect="1" noChangeArrowheads="1"/>
          </p:cNvPicPr>
          <p:nvPr/>
        </p:nvPicPr>
        <p:blipFill>
          <a:blip r:embed="rId3" cstate="print"/>
          <a:srcRect l="15152" b="28033"/>
          <a:stretch>
            <a:fillRect/>
          </a:stretch>
        </p:blipFill>
        <p:spPr bwMode="auto">
          <a:xfrm>
            <a:off x="381000" y="1828800"/>
            <a:ext cx="3488139" cy="2209800"/>
          </a:xfrm>
          <a:prstGeom prst="rect">
            <a:avLst/>
          </a:prstGeom>
          <a:noFill/>
          <a:ln w="38100">
            <a:solidFill>
              <a:schemeClr val="accent1"/>
            </a:solidFill>
          </a:ln>
        </p:spPr>
      </p:pic>
      <p:pic>
        <p:nvPicPr>
          <p:cNvPr id="5" name="Picture 2" descr="C:\Users\user\Pictures\tantasqua\IMG_0494.JPG"/>
          <p:cNvPicPr>
            <a:picLocks noChangeAspect="1" noChangeArrowheads="1"/>
          </p:cNvPicPr>
          <p:nvPr/>
        </p:nvPicPr>
        <p:blipFill>
          <a:blip r:embed="rId4" cstate="print"/>
          <a:srcRect/>
          <a:stretch>
            <a:fillRect/>
          </a:stretch>
        </p:blipFill>
        <p:spPr bwMode="auto">
          <a:xfrm>
            <a:off x="3584548" y="2590800"/>
            <a:ext cx="5254651" cy="3784600"/>
          </a:xfrm>
          <a:prstGeom prst="rect">
            <a:avLst/>
          </a:prstGeom>
          <a:noFill/>
          <a:ln w="38100">
            <a:solidFill>
              <a:schemeClr val="accent1"/>
            </a:solid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Pictures\2016-08-24 august 2016\IMG_0829.JPG"/>
          <p:cNvPicPr>
            <a:picLocks noChangeAspect="1" noChangeArrowheads="1"/>
          </p:cNvPicPr>
          <p:nvPr/>
        </p:nvPicPr>
        <p:blipFill>
          <a:blip r:embed="rId2" cstate="print"/>
          <a:srcRect/>
          <a:stretch>
            <a:fillRect/>
          </a:stretch>
        </p:blipFill>
        <p:spPr bwMode="auto">
          <a:xfrm>
            <a:off x="228600" y="609600"/>
            <a:ext cx="5867400" cy="5867400"/>
          </a:xfrm>
          <a:prstGeom prst="rect">
            <a:avLst/>
          </a:prstGeom>
          <a:noFill/>
          <a:ln w="38100">
            <a:solidFill>
              <a:schemeClr val="accent1"/>
            </a:solidFill>
          </a:ln>
        </p:spPr>
      </p:pic>
      <p:pic>
        <p:nvPicPr>
          <p:cNvPr id="3" name="Picture 2" descr="C:\Users\user\Pictures\2016-08-24 august 2016\IMG_0808.JPG"/>
          <p:cNvPicPr>
            <a:picLocks noChangeAspect="1" noChangeArrowheads="1"/>
          </p:cNvPicPr>
          <p:nvPr/>
        </p:nvPicPr>
        <p:blipFill>
          <a:blip r:embed="rId3" cstate="print"/>
          <a:srcRect l="30000" r="16667" b="11864"/>
          <a:stretch>
            <a:fillRect/>
          </a:stretch>
        </p:blipFill>
        <p:spPr bwMode="auto">
          <a:xfrm>
            <a:off x="6324600" y="609600"/>
            <a:ext cx="2397760" cy="3962400"/>
          </a:xfrm>
          <a:prstGeom prst="rect">
            <a:avLst/>
          </a:prstGeom>
          <a:noFill/>
          <a:ln w="38100">
            <a:solidFill>
              <a:schemeClr val="accent1"/>
            </a:solidFill>
          </a:ln>
        </p:spPr>
      </p:pic>
      <p:pic>
        <p:nvPicPr>
          <p:cNvPr id="1026" name="Picture 2" descr="C:\Users\user\Pictures\2016-08-24 august 2016\IMG_0811.JPG"/>
          <p:cNvPicPr>
            <a:picLocks noChangeAspect="1" noChangeArrowheads="1"/>
          </p:cNvPicPr>
          <p:nvPr/>
        </p:nvPicPr>
        <p:blipFill>
          <a:blip r:embed="rId4" cstate="print"/>
          <a:srcRect l="9524" t="32873"/>
          <a:stretch>
            <a:fillRect/>
          </a:stretch>
        </p:blipFill>
        <p:spPr bwMode="auto">
          <a:xfrm>
            <a:off x="6400800" y="4724400"/>
            <a:ext cx="2362200" cy="1752600"/>
          </a:xfrm>
          <a:prstGeom prst="rect">
            <a:avLst/>
          </a:prstGeom>
          <a:noFill/>
          <a:ln w="38100">
            <a:solidFill>
              <a:schemeClr val="accent1"/>
            </a:solid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user\Pictures\Tantasqua  flynt park pollination\IMG_0576.JPG"/>
          <p:cNvPicPr>
            <a:picLocks noChangeAspect="1" noChangeArrowheads="1"/>
          </p:cNvPicPr>
          <p:nvPr/>
        </p:nvPicPr>
        <p:blipFill>
          <a:blip r:embed="rId2" cstate="print"/>
          <a:srcRect l="11952"/>
          <a:stretch>
            <a:fillRect/>
          </a:stretch>
        </p:blipFill>
        <p:spPr bwMode="auto">
          <a:xfrm>
            <a:off x="228600" y="304800"/>
            <a:ext cx="4008966" cy="6096000"/>
          </a:xfrm>
          <a:prstGeom prst="rect">
            <a:avLst/>
          </a:prstGeom>
          <a:noFill/>
          <a:ln w="38100">
            <a:solidFill>
              <a:schemeClr val="accent1"/>
            </a:solidFill>
          </a:ln>
        </p:spPr>
      </p:pic>
      <p:pic>
        <p:nvPicPr>
          <p:cNvPr id="4099" name="Picture 3" descr="C:\Users\user\Pictures\Tantasqua  flynt park pollination\IMG_0573.JPG"/>
          <p:cNvPicPr>
            <a:picLocks noChangeAspect="1" noChangeArrowheads="1"/>
          </p:cNvPicPr>
          <p:nvPr/>
        </p:nvPicPr>
        <p:blipFill>
          <a:blip r:embed="rId3" cstate="print"/>
          <a:srcRect/>
          <a:stretch>
            <a:fillRect/>
          </a:stretch>
        </p:blipFill>
        <p:spPr bwMode="auto">
          <a:xfrm>
            <a:off x="4572000" y="304800"/>
            <a:ext cx="4343870" cy="6096000"/>
          </a:xfrm>
          <a:prstGeom prst="rect">
            <a:avLst/>
          </a:prstGeom>
          <a:noFill/>
          <a:ln w="38100">
            <a:solidFill>
              <a:schemeClr val="accent1"/>
            </a:solid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user\Pictures\tantasqua\IMG_0513.JPG"/>
          <p:cNvPicPr>
            <a:picLocks noChangeAspect="1" noChangeArrowheads="1"/>
          </p:cNvPicPr>
          <p:nvPr/>
        </p:nvPicPr>
        <p:blipFill>
          <a:blip r:embed="rId2" cstate="print"/>
          <a:srcRect t="11368"/>
          <a:stretch>
            <a:fillRect/>
          </a:stretch>
        </p:blipFill>
        <p:spPr bwMode="auto">
          <a:xfrm>
            <a:off x="381000" y="381000"/>
            <a:ext cx="8480652" cy="6096000"/>
          </a:xfrm>
          <a:prstGeom prst="rect">
            <a:avLst/>
          </a:prstGeom>
          <a:noFill/>
          <a:ln w="38100">
            <a:solidFill>
              <a:schemeClr val="accent1"/>
            </a:solidFill>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user\Pictures\Tantasqua  flynt park pollination\photo2.JPG"/>
          <p:cNvPicPr/>
          <p:nvPr/>
        </p:nvPicPr>
        <p:blipFill>
          <a:blip r:embed="rId3" cstate="print"/>
          <a:srcRect/>
          <a:stretch>
            <a:fillRect/>
          </a:stretch>
        </p:blipFill>
        <p:spPr bwMode="auto">
          <a:xfrm>
            <a:off x="533400" y="457200"/>
            <a:ext cx="8146729" cy="6086475"/>
          </a:xfrm>
          <a:prstGeom prst="rect">
            <a:avLst/>
          </a:prstGeom>
          <a:noFill/>
          <a:ln w="38100">
            <a:solidFill>
              <a:schemeClr val="accent1"/>
            </a:solidFill>
            <a:miter lim="800000"/>
            <a:headEnd/>
            <a:tailEnd/>
          </a:ln>
        </p:spPr>
      </p:pic>
      <p:sp>
        <p:nvSpPr>
          <p:cNvPr id="3" name="TextBox 2"/>
          <p:cNvSpPr txBox="1"/>
          <p:nvPr/>
        </p:nvSpPr>
        <p:spPr>
          <a:xfrm>
            <a:off x="5257800" y="2362200"/>
            <a:ext cx="2438400" cy="1631216"/>
          </a:xfrm>
          <a:prstGeom prst="rect">
            <a:avLst/>
          </a:prstGeom>
          <a:noFill/>
        </p:spPr>
        <p:txBody>
          <a:bodyPr wrap="square" rtlCol="0">
            <a:spAutoFit/>
          </a:bodyPr>
          <a:lstStyle/>
          <a:p>
            <a:pPr algn="ctr"/>
            <a:r>
              <a:rPr lang="en-US" sz="2500" b="1" dirty="0" smtClean="0">
                <a:solidFill>
                  <a:schemeClr val="bg1"/>
                </a:solidFill>
                <a:latin typeface="Baskerville Old Face" pitchFamily="18" charset="0"/>
              </a:rPr>
              <a:t> Research Opportunity for Science Class </a:t>
            </a:r>
          </a:p>
          <a:p>
            <a:pPr algn="ctr"/>
            <a:r>
              <a:rPr lang="en-US" sz="2500" b="1" dirty="0" smtClean="0">
                <a:solidFill>
                  <a:schemeClr val="bg1"/>
                </a:solidFill>
                <a:latin typeface="Baskerville Old Face" pitchFamily="18" charset="0"/>
              </a:rPr>
              <a:t>Soars</a:t>
            </a:r>
            <a:endParaRPr lang="en-US" sz="2500" b="1" dirty="0">
              <a:solidFill>
                <a:schemeClr val="bg1"/>
              </a:solidFill>
              <a:latin typeface="Baskerville Old Face"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000" b="1" dirty="0" smtClean="0"/>
              <a:t/>
            </a:r>
            <a:br>
              <a:rPr lang="en-US" sz="4000" b="1" dirty="0" smtClean="0"/>
            </a:br>
            <a:r>
              <a:rPr lang="en-US" sz="4000" b="1" dirty="0" smtClean="0"/>
              <a:t/>
            </a:r>
            <a:br>
              <a:rPr lang="en-US" sz="4000" b="1" dirty="0" smtClean="0"/>
            </a:br>
            <a:endParaRPr lang="en-US" sz="4000" b="1" dirty="0"/>
          </a:p>
        </p:txBody>
      </p:sp>
      <p:pic>
        <p:nvPicPr>
          <p:cNvPr id="4099" name="Picture 3" descr="D:\wrentham\IMG_0173.JPG"/>
          <p:cNvPicPr>
            <a:picLocks noChangeAspect="1" noChangeArrowheads="1"/>
          </p:cNvPicPr>
          <p:nvPr/>
        </p:nvPicPr>
        <p:blipFill>
          <a:blip r:embed="rId3" cstate="print"/>
          <a:srcRect/>
          <a:stretch>
            <a:fillRect/>
          </a:stretch>
        </p:blipFill>
        <p:spPr bwMode="auto">
          <a:xfrm>
            <a:off x="1066800" y="3124200"/>
            <a:ext cx="4343400" cy="3257550"/>
          </a:xfrm>
          <a:prstGeom prst="rect">
            <a:avLst/>
          </a:prstGeom>
          <a:noFill/>
          <a:ln w="38100">
            <a:solidFill>
              <a:srgbClr val="FFC000"/>
            </a:solidFill>
          </a:ln>
        </p:spPr>
      </p:pic>
      <p:pic>
        <p:nvPicPr>
          <p:cNvPr id="4100" name="Picture 4" descr="D:\wrentham\IMG_0167.JPG"/>
          <p:cNvPicPr>
            <a:picLocks noChangeAspect="1" noChangeArrowheads="1"/>
          </p:cNvPicPr>
          <p:nvPr/>
        </p:nvPicPr>
        <p:blipFill>
          <a:blip r:embed="rId4" cstate="print"/>
          <a:srcRect l="4167" r="3334" b="23333"/>
          <a:stretch>
            <a:fillRect/>
          </a:stretch>
        </p:blipFill>
        <p:spPr bwMode="auto">
          <a:xfrm>
            <a:off x="228600" y="304800"/>
            <a:ext cx="4903304" cy="3048000"/>
          </a:xfrm>
          <a:prstGeom prst="rect">
            <a:avLst/>
          </a:prstGeom>
          <a:noFill/>
          <a:ln w="38100">
            <a:solidFill>
              <a:srgbClr val="FFC000"/>
            </a:solidFill>
          </a:ln>
        </p:spPr>
      </p:pic>
      <p:pic>
        <p:nvPicPr>
          <p:cNvPr id="4098" name="Picture 2" descr="D:\wrentham\IMG_0170.JPG"/>
          <p:cNvPicPr>
            <a:picLocks noChangeAspect="1" noChangeArrowheads="1"/>
          </p:cNvPicPr>
          <p:nvPr/>
        </p:nvPicPr>
        <p:blipFill>
          <a:blip r:embed="rId5" cstate="print"/>
          <a:srcRect/>
          <a:stretch>
            <a:fillRect/>
          </a:stretch>
        </p:blipFill>
        <p:spPr bwMode="auto">
          <a:xfrm>
            <a:off x="4572000" y="2209800"/>
            <a:ext cx="4191000" cy="3143250"/>
          </a:xfrm>
          <a:prstGeom prst="rect">
            <a:avLst/>
          </a:prstGeom>
          <a:noFill/>
          <a:ln w="38100">
            <a:solidFill>
              <a:srgbClr val="FFC000"/>
            </a:solid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5029200"/>
            <a:ext cx="8458200" cy="1219200"/>
          </a:xfrm>
        </p:spPr>
        <p:txBody>
          <a:bodyPr>
            <a:noAutofit/>
          </a:bodyPr>
          <a:lstStyle/>
          <a:p>
            <a:pPr algn="l"/>
            <a:r>
              <a:rPr lang="en-US" b="1" dirty="0" smtClean="0">
                <a:latin typeface="+mj-lt"/>
              </a:rPr>
              <a:t>South Kingstown Land Trust, RI</a:t>
            </a:r>
          </a:p>
          <a:p>
            <a:pPr algn="l"/>
            <a:r>
              <a:rPr lang="en-US" b="1" dirty="0" smtClean="0">
                <a:latin typeface="+mj-lt"/>
              </a:rPr>
              <a:t>Springside Park, Pittsfield MA</a:t>
            </a:r>
          </a:p>
          <a:p>
            <a:pPr algn="l"/>
            <a:r>
              <a:rPr lang="en-US" b="1" dirty="0" smtClean="0">
                <a:latin typeface="+mj-lt"/>
              </a:rPr>
              <a:t>Smith College MacLeish Field Station, Whately MA</a:t>
            </a:r>
          </a:p>
          <a:p>
            <a:pPr algn="l"/>
            <a:r>
              <a:rPr lang="en-US" b="1" dirty="0" smtClean="0">
                <a:latin typeface="+mj-lt"/>
              </a:rPr>
              <a:t>Land  Sake, Weston MA</a:t>
            </a:r>
          </a:p>
          <a:p>
            <a:pPr algn="l"/>
            <a:r>
              <a:rPr lang="en-US" b="1" dirty="0" smtClean="0">
                <a:latin typeface="+mj-lt"/>
              </a:rPr>
              <a:t>MassWildlife, Westborough MA</a:t>
            </a:r>
          </a:p>
          <a:p>
            <a:pPr algn="l"/>
            <a:r>
              <a:rPr lang="en-US" b="1" dirty="0" smtClean="0">
                <a:latin typeface="+mj-lt"/>
              </a:rPr>
              <a:t>John &amp; Sarah Meiklejohn Property, Granville MA</a:t>
            </a:r>
          </a:p>
          <a:p>
            <a:pPr algn="l"/>
            <a:endParaRPr lang="en-US" b="1" dirty="0">
              <a:latin typeface="+mj-lt"/>
            </a:endParaRPr>
          </a:p>
        </p:txBody>
      </p:sp>
      <p:sp>
        <p:nvSpPr>
          <p:cNvPr id="3" name="Title 2"/>
          <p:cNvSpPr>
            <a:spLocks noGrp="1"/>
          </p:cNvSpPr>
          <p:nvPr>
            <p:ph type="title"/>
          </p:nvPr>
        </p:nvSpPr>
        <p:spPr>
          <a:xfrm>
            <a:off x="152400" y="533400"/>
            <a:ext cx="8686800" cy="1184825"/>
          </a:xfrm>
        </p:spPr>
        <p:txBody>
          <a:bodyPr>
            <a:noAutofit/>
          </a:bodyPr>
          <a:lstStyle/>
          <a:p>
            <a:r>
              <a:rPr lang="en-US" sz="9600" dirty="0" smtClean="0"/>
              <a:t>Seed orchards</a:t>
            </a:r>
            <a:endParaRPr lang="en-US" sz="96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0"/>
            <a:ext cx="4495800" cy="2044700"/>
          </a:xfrm>
        </p:spPr>
        <p:txBody>
          <a:bodyPr>
            <a:normAutofit/>
          </a:bodyPr>
          <a:lstStyle/>
          <a:p>
            <a:endParaRPr lang="en-US" sz="4000" dirty="0"/>
          </a:p>
        </p:txBody>
      </p:sp>
      <p:sp>
        <p:nvSpPr>
          <p:cNvPr id="3" name="Text Placeholder 2"/>
          <p:cNvSpPr>
            <a:spLocks noGrp="1"/>
          </p:cNvSpPr>
          <p:nvPr>
            <p:ph type="body" idx="2"/>
          </p:nvPr>
        </p:nvSpPr>
        <p:spPr>
          <a:xfrm>
            <a:off x="457200" y="609600"/>
            <a:ext cx="3008313" cy="2362200"/>
          </a:xfrm>
        </p:spPr>
        <p:txBody>
          <a:bodyPr>
            <a:normAutofit/>
          </a:bodyPr>
          <a:lstStyle/>
          <a:p>
            <a:endParaRPr lang="en-US" sz="4000" dirty="0"/>
          </a:p>
        </p:txBody>
      </p:sp>
      <p:cxnSp>
        <p:nvCxnSpPr>
          <p:cNvPr id="6" name="Straight Connector 5"/>
          <p:cNvCxnSpPr/>
          <p:nvPr/>
        </p:nvCxnSpPr>
        <p:spPr>
          <a:xfrm>
            <a:off x="5334000" y="3048000"/>
            <a:ext cx="2743200"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Content Placeholder 7" descr="C:\Users\user\Pictures\2016-06-02 chestnuts monson westboro weston pittsfield spring 16\IMG_0461.JPG"/>
          <p:cNvPicPr>
            <a:picLocks noGrp="1"/>
          </p:cNvPicPr>
          <p:nvPr>
            <p:ph sz="half" idx="1"/>
          </p:nvPr>
        </p:nvPicPr>
        <p:blipFill>
          <a:blip r:embed="rId3" cstate="print"/>
          <a:srcRect/>
          <a:stretch>
            <a:fillRect/>
          </a:stretch>
        </p:blipFill>
        <p:spPr bwMode="auto">
          <a:xfrm>
            <a:off x="5334000" y="457200"/>
            <a:ext cx="3586655" cy="4800600"/>
          </a:xfrm>
          <a:prstGeom prst="rect">
            <a:avLst/>
          </a:prstGeom>
          <a:noFill/>
          <a:ln w="38100">
            <a:solidFill>
              <a:srgbClr val="FFC000"/>
            </a:solidFill>
            <a:miter lim="800000"/>
            <a:headEnd/>
            <a:tailEnd/>
          </a:ln>
        </p:spPr>
      </p:pic>
      <p:pic>
        <p:nvPicPr>
          <p:cNvPr id="9" name="Picture 8" descr="C:\Users\user\Pictures\2016-05-31 001\IMG_0452.JPG"/>
          <p:cNvPicPr/>
          <p:nvPr/>
        </p:nvPicPr>
        <p:blipFill>
          <a:blip r:embed="rId4" cstate="print"/>
          <a:srcRect/>
          <a:stretch>
            <a:fillRect/>
          </a:stretch>
        </p:blipFill>
        <p:spPr bwMode="auto">
          <a:xfrm>
            <a:off x="533400" y="457200"/>
            <a:ext cx="4495800" cy="3820451"/>
          </a:xfrm>
          <a:prstGeom prst="rect">
            <a:avLst/>
          </a:prstGeom>
          <a:noFill/>
          <a:ln w="38100">
            <a:solidFill>
              <a:srgbClr val="FFC000"/>
            </a:solidFill>
            <a:miter lim="800000"/>
            <a:headEnd/>
            <a:tailEnd/>
          </a:ln>
        </p:spPr>
      </p:pic>
      <p:pic>
        <p:nvPicPr>
          <p:cNvPr id="7" name="Picture 6" descr="http://landssake.org/wp-content/uploads/2015/12/About-Us-Page-Picture.jpg"/>
          <p:cNvPicPr/>
          <p:nvPr/>
        </p:nvPicPr>
        <p:blipFill>
          <a:blip r:embed="rId5" cstate="print"/>
          <a:srcRect l="17147" t="18269" r="18573" b="6731"/>
          <a:stretch>
            <a:fillRect/>
          </a:stretch>
        </p:blipFill>
        <p:spPr bwMode="auto">
          <a:xfrm>
            <a:off x="533400" y="4419600"/>
            <a:ext cx="4343400" cy="2286000"/>
          </a:xfrm>
          <a:prstGeom prst="rect">
            <a:avLst/>
          </a:prstGeom>
          <a:noFill/>
          <a:ln w="38100">
            <a:solidFill>
              <a:srgbClr val="FFC000"/>
            </a:solidFill>
            <a:miter lim="800000"/>
            <a:headEnd/>
            <a:tailEnd/>
          </a:ln>
        </p:spPr>
      </p:pic>
      <p:sp>
        <p:nvSpPr>
          <p:cNvPr id="10" name="TextBox 9"/>
          <p:cNvSpPr txBox="1"/>
          <p:nvPr/>
        </p:nvSpPr>
        <p:spPr>
          <a:xfrm>
            <a:off x="5334000" y="5562600"/>
            <a:ext cx="3581400" cy="830997"/>
          </a:xfrm>
          <a:prstGeom prst="rect">
            <a:avLst/>
          </a:prstGeom>
          <a:noFill/>
        </p:spPr>
        <p:txBody>
          <a:bodyPr wrap="square" rtlCol="0">
            <a:spAutoFit/>
          </a:bodyPr>
          <a:lstStyle/>
          <a:p>
            <a:pPr algn="r"/>
            <a:r>
              <a:rPr lang="en-US" sz="4800" b="1" dirty="0" smtClean="0">
                <a:solidFill>
                  <a:schemeClr val="accent2">
                    <a:lumMod val="75000"/>
                  </a:schemeClr>
                </a:solidFill>
              </a:rPr>
              <a:t>Weston MA</a:t>
            </a:r>
            <a:endParaRPr lang="en-US" sz="4800" b="1"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0352"/>
            <a:ext cx="8988552" cy="841248"/>
          </a:xfrm>
        </p:spPr>
        <p:txBody>
          <a:bodyPr>
            <a:normAutofit fontScale="90000"/>
          </a:bodyPr>
          <a:lstStyle/>
          <a:p>
            <a:pPr algn="ctr"/>
            <a:r>
              <a:rPr lang="en-US" b="1" dirty="0" smtClean="0"/>
              <a:t>Mass Fisheries &amp; Wildlife, Westborough MA</a:t>
            </a:r>
            <a:endParaRPr lang="en-US" b="1" dirty="0"/>
          </a:p>
        </p:txBody>
      </p:sp>
      <p:sp>
        <p:nvSpPr>
          <p:cNvPr id="4" name="TextBox 3"/>
          <p:cNvSpPr txBox="1"/>
          <p:nvPr/>
        </p:nvSpPr>
        <p:spPr>
          <a:xfrm>
            <a:off x="243206" y="5270022"/>
            <a:ext cx="2256263" cy="369332"/>
          </a:xfrm>
          <a:prstGeom prst="rect">
            <a:avLst/>
          </a:prstGeom>
          <a:noFill/>
        </p:spPr>
        <p:txBody>
          <a:bodyPr wrap="square" rtlCol="0">
            <a:spAutoFit/>
          </a:bodyPr>
          <a:lstStyle/>
          <a:p>
            <a:pPr algn="ctr"/>
            <a:r>
              <a:rPr lang="en-US" b="1" dirty="0" smtClean="0">
                <a:latin typeface="Calibri" panose="020F0502020204030204" pitchFamily="34" charset="0"/>
              </a:rPr>
              <a:t>.</a:t>
            </a:r>
            <a:endParaRPr lang="en-US" b="1" dirty="0">
              <a:latin typeface="Calibri" panose="020F0502020204030204" pitchFamily="34" charset="0"/>
            </a:endParaRPr>
          </a:p>
        </p:txBody>
      </p:sp>
      <p:sp>
        <p:nvSpPr>
          <p:cNvPr id="5" name="TextBox 4"/>
          <p:cNvSpPr txBox="1"/>
          <p:nvPr/>
        </p:nvSpPr>
        <p:spPr>
          <a:xfrm>
            <a:off x="2819400" y="1897566"/>
            <a:ext cx="6324600" cy="984885"/>
          </a:xfrm>
          <a:prstGeom prst="rect">
            <a:avLst/>
          </a:prstGeom>
          <a:noFill/>
        </p:spPr>
        <p:txBody>
          <a:bodyPr wrap="square" rtlCol="0">
            <a:spAutoFit/>
          </a:bodyPr>
          <a:lstStyle/>
          <a:p>
            <a:endParaRPr lang="en-US" sz="4000" dirty="0" smtClean="0"/>
          </a:p>
          <a:p>
            <a:endParaRPr lang="en-US" dirty="0"/>
          </a:p>
        </p:txBody>
      </p:sp>
      <p:pic>
        <p:nvPicPr>
          <p:cNvPr id="2051" name="Picture 3" descr="D:\westboro\IMG_0859.JPG"/>
          <p:cNvPicPr>
            <a:picLocks noChangeAspect="1" noChangeArrowheads="1"/>
          </p:cNvPicPr>
          <p:nvPr/>
        </p:nvPicPr>
        <p:blipFill>
          <a:blip r:embed="rId3" cstate="print"/>
          <a:srcRect r="2016" b="12903"/>
          <a:stretch>
            <a:fillRect/>
          </a:stretch>
        </p:blipFill>
        <p:spPr bwMode="auto">
          <a:xfrm>
            <a:off x="1676400" y="1371600"/>
            <a:ext cx="7162800" cy="4775200"/>
          </a:xfrm>
          <a:prstGeom prst="rect">
            <a:avLst/>
          </a:prstGeom>
          <a:noFill/>
          <a:ln w="38100">
            <a:solidFill>
              <a:srgbClr val="FFC000"/>
            </a:solidFill>
          </a:ln>
        </p:spPr>
      </p:pic>
      <p:pic>
        <p:nvPicPr>
          <p:cNvPr id="2050" name="Picture 2" descr="D:\springsidepark\IMG_0206.JPG"/>
          <p:cNvPicPr>
            <a:picLocks noChangeAspect="1" noChangeArrowheads="1"/>
          </p:cNvPicPr>
          <p:nvPr/>
        </p:nvPicPr>
        <p:blipFill>
          <a:blip r:embed="rId4" cstate="print"/>
          <a:srcRect/>
          <a:stretch>
            <a:fillRect/>
          </a:stretch>
        </p:blipFill>
        <p:spPr bwMode="auto">
          <a:xfrm>
            <a:off x="381000" y="3886200"/>
            <a:ext cx="3657600" cy="2743200"/>
          </a:xfrm>
          <a:prstGeom prst="rect">
            <a:avLst/>
          </a:prstGeom>
          <a:noFill/>
          <a:ln w="38100">
            <a:solidFill>
              <a:srgbClr val="FFC000"/>
            </a:solidFill>
          </a:ln>
        </p:spPr>
      </p:pic>
    </p:spTree>
    <p:extLst>
      <p:ext uri="{BB962C8B-B14F-4D97-AF65-F5344CB8AC3E}">
        <p14:creationId xmlns="" xmlns:p14="http://schemas.microsoft.com/office/powerpoint/2010/main" val="241438606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user\Pictures\2016-08-28 Masswildlife august 2016\IMG_1075.JPG"/>
          <p:cNvPicPr>
            <a:picLocks noChangeAspect="1" noChangeArrowheads="1"/>
          </p:cNvPicPr>
          <p:nvPr/>
        </p:nvPicPr>
        <p:blipFill>
          <a:blip r:embed="rId2" cstate="print"/>
          <a:srcRect b="34444"/>
          <a:stretch>
            <a:fillRect/>
          </a:stretch>
        </p:blipFill>
        <p:spPr bwMode="auto">
          <a:xfrm>
            <a:off x="381000" y="381000"/>
            <a:ext cx="8405247" cy="6096000"/>
          </a:xfrm>
          <a:prstGeom prst="rect">
            <a:avLst/>
          </a:prstGeom>
          <a:noFill/>
          <a:ln w="38100">
            <a:solidFill>
              <a:schemeClr val="accent1"/>
            </a:solid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user\Pictures\2016-08-28 Masswildlife august 2016\IMG_1098.JPG"/>
          <p:cNvPicPr>
            <a:picLocks noChangeAspect="1" noChangeArrowheads="1"/>
          </p:cNvPicPr>
          <p:nvPr/>
        </p:nvPicPr>
        <p:blipFill>
          <a:blip r:embed="rId2" cstate="print"/>
          <a:srcRect/>
          <a:stretch>
            <a:fillRect/>
          </a:stretch>
        </p:blipFill>
        <p:spPr bwMode="auto">
          <a:xfrm>
            <a:off x="304800" y="304800"/>
            <a:ext cx="8534400" cy="6374459"/>
          </a:xfrm>
          <a:prstGeom prst="rect">
            <a:avLst/>
          </a:prstGeom>
          <a:noFill/>
          <a:ln w="38100">
            <a:solidFill>
              <a:srgbClr val="FFC000"/>
            </a:solidFill>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3131</TotalTime>
  <Words>813</Words>
  <Application>Microsoft Office PowerPoint</Application>
  <PresentationFormat>On-screen Show (4:3)</PresentationFormat>
  <Paragraphs>116</Paragraphs>
  <Slides>34</Slides>
  <Notes>23</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Trek</vt:lpstr>
      <vt:lpstr>Slide 1</vt:lpstr>
      <vt:lpstr>Research orchards</vt:lpstr>
      <vt:lpstr>Slide 3</vt:lpstr>
      <vt:lpstr>  </vt:lpstr>
      <vt:lpstr>Seed orchards</vt:lpstr>
      <vt:lpstr>Slide 6</vt:lpstr>
      <vt:lpstr>Mass Fisheries &amp; Wildlife, Westborough MA</vt:lpstr>
      <vt:lpstr>Slide 8</vt:lpstr>
      <vt:lpstr>Slide 9</vt:lpstr>
      <vt:lpstr>Slide 10</vt:lpstr>
      <vt:lpstr>Slide 11</vt:lpstr>
      <vt:lpstr>Granville MA</vt:lpstr>
      <vt:lpstr>2016 breeding program update</vt:lpstr>
      <vt:lpstr>Slide 14</vt:lpstr>
      <vt:lpstr> breeding orchards  </vt:lpstr>
      <vt:lpstr>Ma/ri 2016 planting summary</vt:lpstr>
      <vt:lpstr>Stacked resistance experiment</vt:lpstr>
      <vt:lpstr>Demo  plantings, partnerships, festivals &amp; fairs</vt:lpstr>
      <vt:lpstr>Slide 19</vt:lpstr>
      <vt:lpstr>Massachusetts Division of fisheries and Wildlife </vt:lpstr>
      <vt:lpstr>SCA Americorps</vt:lpstr>
      <vt:lpstr>Slide 22</vt:lpstr>
      <vt:lpstr>Slide 23</vt:lpstr>
      <vt:lpstr>Slide 24</vt:lpstr>
      <vt:lpstr>Bullard memorial farm holliston Ma</vt:lpstr>
      <vt:lpstr>fairs</vt:lpstr>
      <vt:lpstr>Slide 27</vt:lpstr>
      <vt:lpstr>Educational collaboratives</vt:lpstr>
      <vt:lpstr>Slide 29</vt:lpstr>
      <vt:lpstr>Travel to Mt ela, monson ma</vt:lpstr>
      <vt:lpstr>Slide 31</vt:lpstr>
      <vt:lpstr>Slide 32</vt:lpstr>
      <vt:lpstr>Slide 33</vt:lpstr>
      <vt:lpstr>Slide 34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Give a great presentation!</dc:title>
  <dc:creator>user</dc:creator>
  <cp:lastModifiedBy>user</cp:lastModifiedBy>
  <cp:revision>248</cp:revision>
  <dcterms:created xsi:type="dcterms:W3CDTF">2014-08-12T13:26:15Z</dcterms:created>
  <dcterms:modified xsi:type="dcterms:W3CDTF">2016-11-14T21:19:12Z</dcterms:modified>
</cp:coreProperties>
</file>