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59"/>
  </p:notesMasterIdLst>
  <p:handoutMasterIdLst>
    <p:handoutMasterId r:id="rId60"/>
  </p:handoutMasterIdLst>
  <p:sldIdLst>
    <p:sldId id="274" r:id="rId2"/>
    <p:sldId id="481" r:id="rId3"/>
    <p:sldId id="482" r:id="rId4"/>
    <p:sldId id="256" r:id="rId5"/>
    <p:sldId id="430" r:id="rId6"/>
    <p:sldId id="439" r:id="rId7"/>
    <p:sldId id="431" r:id="rId8"/>
    <p:sldId id="432" r:id="rId9"/>
    <p:sldId id="433" r:id="rId10"/>
    <p:sldId id="434" r:id="rId11"/>
    <p:sldId id="435" r:id="rId12"/>
    <p:sldId id="436" r:id="rId13"/>
    <p:sldId id="437" r:id="rId14"/>
    <p:sldId id="438" r:id="rId15"/>
    <p:sldId id="382" r:id="rId16"/>
    <p:sldId id="313" r:id="rId17"/>
    <p:sldId id="379" r:id="rId18"/>
    <p:sldId id="372" r:id="rId19"/>
    <p:sldId id="345" r:id="rId20"/>
    <p:sldId id="340" r:id="rId21"/>
    <p:sldId id="471" r:id="rId22"/>
    <p:sldId id="281" r:id="rId23"/>
    <p:sldId id="475" r:id="rId24"/>
    <p:sldId id="441" r:id="rId25"/>
    <p:sldId id="470" r:id="rId26"/>
    <p:sldId id="440" r:id="rId27"/>
    <p:sldId id="473" r:id="rId28"/>
    <p:sldId id="472" r:id="rId29"/>
    <p:sldId id="474" r:id="rId30"/>
    <p:sldId id="476" r:id="rId31"/>
    <p:sldId id="469" r:id="rId32"/>
    <p:sldId id="384" r:id="rId33"/>
    <p:sldId id="364" r:id="rId34"/>
    <p:sldId id="365" r:id="rId35"/>
    <p:sldId id="312" r:id="rId36"/>
    <p:sldId id="317" r:id="rId37"/>
    <p:sldId id="362" r:id="rId38"/>
    <p:sldId id="295" r:id="rId39"/>
    <p:sldId id="445" r:id="rId40"/>
    <p:sldId id="461" r:id="rId41"/>
    <p:sldId id="462" r:id="rId42"/>
    <p:sldId id="465" r:id="rId43"/>
    <p:sldId id="467" r:id="rId44"/>
    <p:sldId id="466" r:id="rId45"/>
    <p:sldId id="477" r:id="rId46"/>
    <p:sldId id="468" r:id="rId47"/>
    <p:sldId id="478" r:id="rId48"/>
    <p:sldId id="448" r:id="rId49"/>
    <p:sldId id="480" r:id="rId50"/>
    <p:sldId id="479" r:id="rId51"/>
    <p:sldId id="450" r:id="rId52"/>
    <p:sldId id="363" r:id="rId53"/>
    <p:sldId id="419" r:id="rId54"/>
    <p:sldId id="422" r:id="rId55"/>
    <p:sldId id="320" r:id="rId56"/>
    <p:sldId id="335" r:id="rId57"/>
    <p:sldId id="29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0000CC"/>
    <a:srgbClr val="993300"/>
    <a:srgbClr val="22471E"/>
    <a:srgbClr val="CC9900"/>
    <a:srgbClr val="FFFFCC"/>
    <a:srgbClr val="663300"/>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4" autoAdjust="0"/>
    <p:restoredTop sz="95552" autoAdjust="0"/>
  </p:normalViewPr>
  <p:slideViewPr>
    <p:cSldViewPr>
      <p:cViewPr>
        <p:scale>
          <a:sx n="50" d="100"/>
          <a:sy n="50" d="100"/>
        </p:scale>
        <p:origin x="-979"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773" y="-5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0" tIns="45715" rIns="91430" bIns="45715" rtlCol="0"/>
          <a:lstStyle>
            <a:lvl1pPr algn="r">
              <a:defRPr sz="1200"/>
            </a:lvl1pPr>
          </a:lstStyle>
          <a:p>
            <a:fld id="{E337C387-7C5D-4144-8FEC-1C30167C7948}" type="datetimeFigureOut">
              <a:rPr lang="en-US" smtClean="0"/>
              <a:pPr/>
              <a:t>11/30/2016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0" tIns="45715" rIns="91430" bIns="45715" rtlCol="0" anchor="b"/>
          <a:lstStyle>
            <a:lvl1pPr algn="r">
              <a:defRPr sz="1200"/>
            </a:lvl1pPr>
          </a:lstStyle>
          <a:p>
            <a:fld id="{5F0D3044-DDD6-417F-8520-DC4039628AA2}" type="slidenum">
              <a:rPr lang="en-US" smtClean="0"/>
              <a:pPr/>
              <a:t>‹#›</a:t>
            </a:fld>
            <a:endParaRPr lang="en-US"/>
          </a:p>
        </p:txBody>
      </p:sp>
    </p:spTree>
    <p:extLst>
      <p:ext uri="{BB962C8B-B14F-4D97-AF65-F5344CB8AC3E}">
        <p14:creationId xmlns:p14="http://schemas.microsoft.com/office/powerpoint/2010/main" xmlns="" val="220435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0" tIns="45715" rIns="91430" bIns="45715" rtlCol="0"/>
          <a:lstStyle>
            <a:lvl1pPr algn="r">
              <a:defRPr sz="1200"/>
            </a:lvl1pPr>
          </a:lstStyle>
          <a:p>
            <a:fld id="{EEA81FF5-827F-45C2-AC1B-327B4EC1DE44}" type="datetimeFigureOut">
              <a:rPr lang="en-US" smtClean="0"/>
              <a:pPr/>
              <a:t>11/30/2016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0" tIns="45715" rIns="91430" bIns="45715" rtlCol="0" anchor="b"/>
          <a:lstStyle>
            <a:lvl1pPr algn="r">
              <a:defRPr sz="1200"/>
            </a:lvl1pPr>
          </a:lstStyle>
          <a:p>
            <a:fld id="{9353F1AD-F738-4882-8781-BD3A26C0C7B4}" type="slidenum">
              <a:rPr lang="en-US" smtClean="0"/>
              <a:pPr/>
              <a:t>‹#›</a:t>
            </a:fld>
            <a:endParaRPr lang="en-US"/>
          </a:p>
        </p:txBody>
      </p:sp>
    </p:spTree>
    <p:extLst>
      <p:ext uri="{BB962C8B-B14F-4D97-AF65-F5344CB8AC3E}">
        <p14:creationId xmlns:p14="http://schemas.microsoft.com/office/powerpoint/2010/main" xmlns="" val="20980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latin typeface="Arial" panose="020B0604020202020204" pitchFamily="34" charset="0"/>
                <a:cs typeface="Arial" panose="020B0604020202020204" pitchFamily="34" charset="0"/>
              </a:rPr>
              <a:t>Thank you </a:t>
            </a:r>
            <a:r>
              <a:rPr lang="en-US" sz="1400" dirty="0" smtClean="0">
                <a:latin typeface="Arial" panose="020B0604020202020204" pitchFamily="34" charset="0"/>
                <a:cs typeface="Arial" panose="020B0604020202020204" pitchFamily="34" charset="0"/>
              </a:rPr>
              <a:t>for inviting us today.</a:t>
            </a:r>
          </a:p>
          <a:p>
            <a:endParaRPr lang="en-US" sz="1400" dirty="0">
              <a:latin typeface="Arial" panose="020B0604020202020204" pitchFamily="34" charset="0"/>
              <a:cs typeface="Arial" panose="020B0604020202020204" pitchFamily="34" charset="0"/>
            </a:endParaRPr>
          </a:p>
          <a:p>
            <a:r>
              <a:rPr lang="en-US" sz="1400" dirty="0" smtClean="0">
                <a:solidFill>
                  <a:prstClr val="black"/>
                </a:solidFill>
                <a:latin typeface="Arial" panose="020B0604020202020204" pitchFamily="34" charset="0"/>
                <a:cs typeface="Arial" panose="020B0604020202020204" pitchFamily="34" charset="0"/>
              </a:rPr>
              <a:t>We enjoy giving chestnut presentations around the state, but when we went online to look at your website for the first time, we were actually cheering inside </a:t>
            </a:r>
            <a:r>
              <a:rPr lang="en-US" sz="1400" dirty="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our house!</a:t>
            </a:r>
          </a:p>
          <a:p>
            <a:endParaRPr lang="en-US" sz="1400" dirty="0">
              <a:solidFill>
                <a:prstClr val="black"/>
              </a:solidFill>
              <a:latin typeface="Arial" panose="020B0604020202020204" pitchFamily="34" charset="0"/>
              <a:cs typeface="Arial" panose="020B0604020202020204" pitchFamily="34" charset="0"/>
            </a:endParaRPr>
          </a:p>
          <a:p>
            <a:r>
              <a:rPr lang="en-US" sz="1400" dirty="0" smtClean="0">
                <a:solidFill>
                  <a:prstClr val="black"/>
                </a:solidFill>
                <a:latin typeface="Arial" panose="020B0604020202020204" pitchFamily="34" charset="0"/>
                <a:cs typeface="Arial" panose="020B0604020202020204" pitchFamily="34" charset="0"/>
              </a:rPr>
              <a:t>What we’re going to tell you today is the story of the tragic loss of one of America’s most beloved trees within the space of just 2 generations. It’s also the story of hope, as everyone who cares about conservation can play an important  role in its return. </a:t>
            </a:r>
          </a:p>
          <a:p>
            <a:endParaRPr lang="en-US" sz="1400" dirty="0">
              <a:solidFill>
                <a:prstClr val="black"/>
              </a:solidFill>
              <a:latin typeface="Arial" panose="020B0604020202020204" pitchFamily="34" charset="0"/>
              <a:cs typeface="Arial" panose="020B0604020202020204" pitchFamily="34" charset="0"/>
            </a:endParaRPr>
          </a:p>
          <a:p>
            <a:r>
              <a:rPr lang="en-US" sz="1400" dirty="0" smtClean="0">
                <a:solidFill>
                  <a:prstClr val="black"/>
                </a:solidFill>
                <a:latin typeface="Arial" panose="020B0604020202020204" pitchFamily="34" charset="0"/>
                <a:cs typeface="Arial" panose="020B0604020202020204" pitchFamily="34" charset="0"/>
              </a:rPr>
              <a:t>Never before have we had a chance to  be part of the </a:t>
            </a:r>
            <a:r>
              <a:rPr lang="en-US" sz="1400" dirty="0" smtClean="0">
                <a:latin typeface="Arial" panose="020B0604020202020204" pitchFamily="34" charset="0"/>
                <a:cs typeface="Arial" panose="020B0604020202020204" pitchFamily="34" charset="0"/>
              </a:rPr>
              <a:t>de-extinction of a species.  We do believe that the return of a healthy, blight resistant chestnut tree through back crossing is one of the most interesting scientific projects of our time, and one that depends largely on citizen science. </a:t>
            </a:r>
          </a:p>
          <a:p>
            <a:endParaRPr lang="en-US" dirty="0"/>
          </a:p>
          <a:p>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1</a:t>
            </a:fld>
            <a:endParaRPr lang="en-US"/>
          </a:p>
        </p:txBody>
      </p:sp>
    </p:spTree>
    <p:extLst>
      <p:ext uri="{BB962C8B-B14F-4D97-AF65-F5344CB8AC3E}">
        <p14:creationId xmlns:p14="http://schemas.microsoft.com/office/powerpoint/2010/main" xmlns="" val="284014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400" dirty="0">
                <a:latin typeface="Arial" panose="020B0604020202020204" pitchFamily="34" charset="0"/>
                <a:cs typeface="Arial" panose="020B0604020202020204" pitchFamily="34" charset="0"/>
              </a:rPr>
              <a:t>Many places, especially in the Appalachian </a:t>
            </a:r>
            <a:r>
              <a:rPr lang="en-US" sz="1400" dirty="0" smtClean="0">
                <a:latin typeface="Arial" panose="020B0604020202020204" pitchFamily="34" charset="0"/>
                <a:cs typeface="Arial" panose="020B0604020202020204" pitchFamily="34" charset="0"/>
              </a:rPr>
              <a:t>mountains, </a:t>
            </a:r>
            <a:r>
              <a:rPr lang="en-US" sz="1400" dirty="0">
                <a:latin typeface="Arial" panose="020B0604020202020204" pitchFamily="34" charset="0"/>
                <a:cs typeface="Arial" panose="020B0604020202020204" pitchFamily="34" charset="0"/>
              </a:rPr>
              <a:t>were left with ghost forests.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Because the disease does not affect the roots of the chestnut tree, many of these trees remained standing for a very long time, forever sending up new shoots</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Even today in the forests within the range, the sprouting stumps can still be seen today.  The blight is not active in the ground, but these trees are doomed to repeat this process of sprouting, dying and resprouting and dying.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Despair was spreading just like the blight as people realized the potential damage that this bark disease would do to their beloved chestnut trees.  </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 few people, however had hope, from a writing of Henry Davie Thoreau</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EVIL TENDENCIES CANCEL</a:t>
            </a:r>
          </a:p>
          <a:p>
            <a:r>
              <a:rPr lang="en-US" sz="1400" dirty="0" smtClean="0">
                <a:latin typeface="Arial" panose="020B0604020202020204" pitchFamily="34" charset="0"/>
                <a:cs typeface="Arial" panose="020B0604020202020204" pitchFamily="34" charset="0"/>
              </a:rPr>
              <a:t>By Robert Frost 1936</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Will the blight end the chestnut?</a:t>
            </a:r>
          </a:p>
          <a:p>
            <a:r>
              <a:rPr lang="en-US" sz="1400" dirty="0" smtClean="0">
                <a:latin typeface="Arial" panose="020B0604020202020204" pitchFamily="34" charset="0"/>
                <a:cs typeface="Arial" panose="020B0604020202020204" pitchFamily="34" charset="0"/>
              </a:rPr>
              <a:t>The farmers rather guess not.</a:t>
            </a:r>
          </a:p>
          <a:p>
            <a:r>
              <a:rPr lang="en-US" sz="1400" dirty="0" smtClean="0">
                <a:latin typeface="Arial" panose="020B0604020202020204" pitchFamily="34" charset="0"/>
                <a:cs typeface="Arial" panose="020B0604020202020204" pitchFamily="34" charset="0"/>
              </a:rPr>
              <a:t>It keep smoldering at the roots</a:t>
            </a:r>
          </a:p>
          <a:p>
            <a:r>
              <a:rPr lang="en-US" sz="1400" dirty="0" smtClean="0">
                <a:latin typeface="Arial" panose="020B0604020202020204" pitchFamily="34" charset="0"/>
                <a:cs typeface="Arial" panose="020B0604020202020204" pitchFamily="34" charset="0"/>
              </a:rPr>
              <a:t>And sending up new shoots</a:t>
            </a:r>
          </a:p>
          <a:p>
            <a:r>
              <a:rPr lang="en-US" sz="1400" dirty="0" smtClean="0">
                <a:latin typeface="Arial" panose="020B0604020202020204" pitchFamily="34" charset="0"/>
                <a:cs typeface="Arial" panose="020B0604020202020204" pitchFamily="34" charset="0"/>
              </a:rPr>
              <a:t>Till another parasite shall come to end the blight.</a:t>
            </a:r>
          </a:p>
          <a:p>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32</a:t>
            </a:fld>
            <a:endParaRPr lang="en-US"/>
          </a:p>
        </p:txBody>
      </p:sp>
    </p:spTree>
    <p:extLst>
      <p:ext uri="{BB962C8B-B14F-4D97-AF65-F5344CB8AC3E}">
        <p14:creationId xmlns:p14="http://schemas.microsoft.com/office/powerpoint/2010/main" xmlns="" val="329421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A blight ravaged, agricultural landscape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33</a:t>
            </a:fld>
            <a:endParaRPr lang="en-US"/>
          </a:p>
        </p:txBody>
      </p:sp>
    </p:spTree>
    <p:extLst>
      <p:ext uri="{BB962C8B-B14F-4D97-AF65-F5344CB8AC3E}">
        <p14:creationId xmlns:p14="http://schemas.microsoft.com/office/powerpoint/2010/main" xmlns="" val="220228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400" dirty="0" smtClean="0">
                <a:latin typeface="Arial" panose="020B0604020202020204" pitchFamily="34" charset="0"/>
                <a:cs typeface="Arial" panose="020B0604020202020204" pitchFamily="34" charset="0"/>
              </a:rPr>
              <a:t>Perhaps no one expressed better the sadness that Americans felt at that time about the loss of the chestnut than Donald Culross Peattie, the pre-eminent naturalist of his day and one of the most influential nature writers of the 20</a:t>
            </a:r>
            <a:r>
              <a:rPr lang="en-US" sz="1400" baseline="30000" dirty="0" smtClean="0">
                <a:latin typeface="Arial" panose="020B0604020202020204" pitchFamily="34" charset="0"/>
                <a:cs typeface="Arial" panose="020B0604020202020204" pitchFamily="34" charset="0"/>
              </a:rPr>
              <a:t>th</a:t>
            </a:r>
            <a:r>
              <a:rPr lang="en-US" sz="1400" dirty="0" smtClean="0">
                <a:latin typeface="Arial" panose="020B0604020202020204" pitchFamily="34" charset="0"/>
                <a:cs typeface="Arial" panose="020B0604020202020204" pitchFamily="34" charset="0"/>
              </a:rPr>
              <a:t> century.</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But still, not exactly everyone had given up…..</a:t>
            </a:r>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34</a:t>
            </a:fld>
            <a:endParaRPr lang="en-US"/>
          </a:p>
        </p:txBody>
      </p:sp>
    </p:spTree>
    <p:extLst>
      <p:ext uri="{BB962C8B-B14F-4D97-AF65-F5344CB8AC3E}">
        <p14:creationId xmlns:p14="http://schemas.microsoft.com/office/powerpoint/2010/main" xmlns="" val="245907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800"/>
            <a:ext cx="5486400" cy="4114800"/>
          </a:xfrm>
        </p:spPr>
        <p:txBody>
          <a:bodyPr>
            <a:normAutofit/>
          </a:bodyPr>
          <a:lstStyle/>
          <a:p>
            <a:r>
              <a:rPr lang="en-US" sz="1400" dirty="0">
                <a:latin typeface="Arial" panose="020B0604020202020204" pitchFamily="34" charset="0"/>
                <a:cs typeface="Arial" panose="020B0604020202020204" pitchFamily="34" charset="0"/>
              </a:rPr>
              <a:t>Charles Burnham </a:t>
            </a:r>
            <a:r>
              <a:rPr lang="en-US" sz="1400" dirty="0" smtClean="0">
                <a:latin typeface="Arial" panose="020B0604020202020204" pitchFamily="34" charset="0"/>
                <a:cs typeface="Arial" panose="020B0604020202020204" pitchFamily="34" charset="0"/>
              </a:rPr>
              <a:t>had a lifelong curiosity about what had happened to the chestnut, but he was so busy with his professional career of teaching and research, that it was not until his retirement as a university </a:t>
            </a:r>
            <a:r>
              <a:rPr lang="en-US" sz="1400" dirty="0">
                <a:latin typeface="Arial" panose="020B0604020202020204" pitchFamily="34" charset="0"/>
                <a:cs typeface="Arial" panose="020B0604020202020204" pitchFamily="34" charset="0"/>
              </a:rPr>
              <a:t>professor, </a:t>
            </a:r>
            <a:r>
              <a:rPr lang="en-US" sz="1400" dirty="0" smtClean="0">
                <a:latin typeface="Arial" panose="020B0604020202020204" pitchFamily="34" charset="0"/>
                <a:cs typeface="Arial" panose="020B0604020202020204" pitchFamily="34" charset="0"/>
              </a:rPr>
              <a:t>that he had time to devote to chestnut research.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Essentially, they had been back crossing American chestnuts with Asian chestnuts, rather than doing backcrossing with American trees. He </a:t>
            </a:r>
            <a:r>
              <a:rPr lang="en-US" sz="1400" dirty="0" smtClean="0">
                <a:latin typeface="Arial" panose="020B0604020202020204" pitchFamily="34" charset="0"/>
                <a:cs typeface="Arial" panose="020B0604020202020204" pitchFamily="34" charset="0"/>
              </a:rPr>
              <a:t>knew </a:t>
            </a:r>
            <a:r>
              <a:rPr lang="en-US" sz="1400" dirty="0">
                <a:latin typeface="Arial" panose="020B0604020202020204" pitchFamily="34" charset="0"/>
                <a:cs typeface="Arial" panose="020B0604020202020204" pitchFamily="34" charset="0"/>
              </a:rPr>
              <a:t>is was important to retain the tall, straight character of the American tree, while trying to incorporate the resistance of Asian trees, which grew more like fruit trees, shorter with a more horizontal branching habit.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After talking with other scientists about his hypothesis, the TACF was started.</a:t>
            </a:r>
          </a:p>
        </p:txBody>
      </p:sp>
      <p:sp>
        <p:nvSpPr>
          <p:cNvPr id="4" name="Slide Number Placeholder 3"/>
          <p:cNvSpPr>
            <a:spLocks noGrp="1"/>
          </p:cNvSpPr>
          <p:nvPr>
            <p:ph type="sldNum" sz="quarter" idx="10"/>
          </p:nvPr>
        </p:nvSpPr>
        <p:spPr/>
        <p:txBody>
          <a:bodyPr/>
          <a:lstStyle/>
          <a:p>
            <a:fld id="{9353F1AD-F738-4882-8781-BD3A26C0C7B4}" type="slidenum">
              <a:rPr lang="en-US" smtClean="0"/>
              <a:pPr/>
              <a:t>35</a:t>
            </a:fld>
            <a:endParaRPr lang="en-US"/>
          </a:p>
        </p:txBody>
      </p:sp>
    </p:spTree>
    <p:extLst>
      <p:ext uri="{BB962C8B-B14F-4D97-AF65-F5344CB8AC3E}">
        <p14:creationId xmlns:p14="http://schemas.microsoft.com/office/powerpoint/2010/main" xmlns="" val="522942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800"/>
            <a:ext cx="5486400" cy="4114800"/>
          </a:xfrm>
        </p:spPr>
        <p:txBody>
          <a:bodyPr/>
          <a:lstStyle/>
          <a:p>
            <a:r>
              <a:rPr lang="en-US" sz="1400" dirty="0">
                <a:latin typeface="Arial" panose="020B0604020202020204" pitchFamily="34" charset="0"/>
                <a:cs typeface="Arial" panose="020B0604020202020204" pitchFamily="34" charset="0"/>
              </a:rPr>
              <a:t>This is the basic principle of </a:t>
            </a:r>
            <a:r>
              <a:rPr lang="en-US" sz="1400" dirty="0" smtClean="0">
                <a:latin typeface="Arial" panose="020B0604020202020204" pitchFamily="34" charset="0"/>
                <a:cs typeface="Arial" panose="020B0604020202020204" pitchFamily="34" charset="0"/>
              </a:rPr>
              <a:t>Charlie </a:t>
            </a:r>
            <a:r>
              <a:rPr lang="en-US" sz="1400" dirty="0" err="1" smtClean="0">
                <a:latin typeface="Arial" panose="020B0604020202020204" pitchFamily="34" charset="0"/>
                <a:cs typeface="Arial" panose="020B0604020202020204" pitchFamily="34" charset="0"/>
              </a:rPr>
              <a:t>Burnhams</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back cross breeding program, which is easily understood by looking at this chart.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Basically we cross an American with a disease resistant Chinese chestnut tree, creating a 50/50 tree.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Then we back cross to an American tree to increase the American characteristics of the tree, while checking for blight resistance </a:t>
            </a:r>
            <a:r>
              <a:rPr lang="en-US" sz="1400" dirty="0" smtClean="0">
                <a:latin typeface="Arial" panose="020B0604020202020204" pitchFamily="34" charset="0"/>
                <a:cs typeface="Arial" panose="020B0604020202020204" pitchFamily="34" charset="0"/>
              </a:rPr>
              <a:t>and American growth characteristics at </a:t>
            </a:r>
            <a:r>
              <a:rPr lang="en-US" sz="1400" dirty="0">
                <a:latin typeface="Arial" panose="020B0604020202020204" pitchFamily="34" charset="0"/>
                <a:cs typeface="Arial" panose="020B0604020202020204" pitchFamily="34" charset="0"/>
              </a:rPr>
              <a:t>each generation.  </a:t>
            </a:r>
            <a:endParaRPr lang="en-US" sz="14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trees that do not exhibit good blight resistance are rogued out, leaving only those that show good blight resistance and American characteristics to go on to create the next generation.</a:t>
            </a:r>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36</a:t>
            </a:fld>
            <a:endParaRPr lang="en-US"/>
          </a:p>
        </p:txBody>
      </p:sp>
    </p:spTree>
    <p:extLst>
      <p:ext uri="{BB962C8B-B14F-4D97-AF65-F5344CB8AC3E}">
        <p14:creationId xmlns:p14="http://schemas.microsoft.com/office/powerpoint/2010/main" xmlns="" val="133337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 few years later, in 1989, a farm in Meadowview, VA was leased and the first </a:t>
            </a:r>
            <a:r>
              <a:rPr lang="en-US" sz="1400" dirty="0" smtClean="0">
                <a:latin typeface="Arial" panose="020B0604020202020204" pitchFamily="34" charset="0"/>
                <a:cs typeface="Arial" panose="020B0604020202020204" pitchFamily="34" charset="0"/>
              </a:rPr>
              <a:t>generations of trees were </a:t>
            </a:r>
            <a:r>
              <a:rPr lang="en-US" sz="1400" dirty="0">
                <a:latin typeface="Arial" panose="020B0604020202020204" pitchFamily="34" charset="0"/>
                <a:cs typeface="Arial" panose="020B0604020202020204" pitchFamily="34" charset="0"/>
              </a:rPr>
              <a:t>put in the ground. </a:t>
            </a:r>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37</a:t>
            </a:fld>
            <a:endParaRPr lang="en-US"/>
          </a:p>
        </p:txBody>
      </p:sp>
    </p:spTree>
    <p:extLst>
      <p:ext uri="{BB962C8B-B14F-4D97-AF65-F5344CB8AC3E}">
        <p14:creationId xmlns:p14="http://schemas.microsoft.com/office/powerpoint/2010/main" xmlns="" val="369995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Arial" panose="020B0604020202020204" pitchFamily="34" charset="0"/>
                <a:cs typeface="Arial" panose="020B0604020202020204" pitchFamily="34" charset="0"/>
              </a:rPr>
              <a:t>This is Fred Hebard, </a:t>
            </a:r>
            <a:r>
              <a:rPr lang="en-US" sz="1400" dirty="0" smtClean="0">
                <a:latin typeface="Arial" panose="020B0604020202020204" pitchFamily="34" charset="0"/>
                <a:cs typeface="Arial" panose="020B0604020202020204" pitchFamily="34" charset="0"/>
              </a:rPr>
              <a:t>who has a Master’s degree in botany and a doctorate in plant pathology, and is the chief </a:t>
            </a:r>
            <a:r>
              <a:rPr lang="en-US" sz="1400" dirty="0">
                <a:latin typeface="Arial" panose="020B0604020202020204" pitchFamily="34" charset="0"/>
                <a:cs typeface="Arial" panose="020B0604020202020204" pitchFamily="34" charset="0"/>
              </a:rPr>
              <a:t>scientist at TACF </a:t>
            </a:r>
            <a:r>
              <a:rPr lang="en-US" sz="1400" dirty="0" smtClean="0">
                <a:latin typeface="Arial" panose="020B0604020202020204" pitchFamily="34" charset="0"/>
                <a:cs typeface="Arial" panose="020B0604020202020204" pitchFamily="34" charset="0"/>
              </a:rPr>
              <a:t> and rung Meadowview Farm in Southeast VA.</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This building </a:t>
            </a:r>
            <a:r>
              <a:rPr lang="en-US" sz="1400" dirty="0">
                <a:latin typeface="Arial" panose="020B0604020202020204" pitchFamily="34" charset="0"/>
                <a:cs typeface="Arial" panose="020B0604020202020204" pitchFamily="34" charset="0"/>
              </a:rPr>
              <a:t>is the new science lab which was recently donated to the foundation</a:t>
            </a:r>
            <a:r>
              <a:rPr lang="en-US" sz="1400" dirty="0" smtClean="0">
                <a:latin typeface="Arial" panose="020B0604020202020204" pitchFamily="34" charset="0"/>
                <a:cs typeface="Arial" panose="020B0604020202020204" pitchFamily="34" charset="0"/>
              </a:rPr>
              <a:t>.</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We love Fred, and he’s as comfortable in a laboratory as he is in dungarees on a ladder in an orchard.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38</a:t>
            </a:fld>
            <a:endParaRPr lang="en-US" dirty="0"/>
          </a:p>
        </p:txBody>
      </p:sp>
    </p:spTree>
    <p:extLst>
      <p:ext uri="{BB962C8B-B14F-4D97-AF65-F5344CB8AC3E}">
        <p14:creationId xmlns:p14="http://schemas.microsoft.com/office/powerpoint/2010/main" xmlns="" val="88537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381000"/>
            <a:ext cx="5486400" cy="4114800"/>
          </a:xfrm>
        </p:spPr>
        <p:txBody>
          <a:bodyPr/>
          <a:lstStyle/>
          <a:p>
            <a:endParaRPr lang="en-US" dirty="0"/>
          </a:p>
          <a:p>
            <a:endParaRPr lang="en-US" dirty="0"/>
          </a:p>
        </p:txBody>
      </p:sp>
      <p:sp>
        <p:nvSpPr>
          <p:cNvPr id="4" name="Slide Number Placeholder 3"/>
          <p:cNvSpPr>
            <a:spLocks noGrp="1"/>
          </p:cNvSpPr>
          <p:nvPr>
            <p:ph type="sldNum" sz="quarter" idx="10"/>
          </p:nvPr>
        </p:nvSpPr>
        <p:spPr>
          <a:xfrm>
            <a:off x="3884613" y="8839200"/>
            <a:ext cx="2971800" cy="457200"/>
          </a:xfrm>
        </p:spPr>
        <p:txBody>
          <a:bodyPr/>
          <a:lstStyle/>
          <a:p>
            <a:fld id="{9353F1AD-F738-4882-8781-BD3A26C0C7B4}" type="slidenum">
              <a:rPr lang="en-US" smtClean="0"/>
              <a:pPr/>
              <a:t>43</a:t>
            </a:fld>
            <a:endParaRPr lang="en-US"/>
          </a:p>
        </p:txBody>
      </p:sp>
      <p:sp>
        <p:nvSpPr>
          <p:cNvPr id="5" name="Rectangle 4"/>
          <p:cNvSpPr/>
          <p:nvPr/>
        </p:nvSpPr>
        <p:spPr>
          <a:xfrm>
            <a:off x="609600" y="3461088"/>
            <a:ext cx="6248400" cy="1200329"/>
          </a:xfrm>
          <a:prstGeom prst="rect">
            <a:avLst/>
          </a:prstGeom>
        </p:spPr>
        <p:txBody>
          <a:bodyPr wrap="square">
            <a:spAutoFit/>
          </a:bodyPr>
          <a:lstStyle/>
          <a:p>
            <a:r>
              <a:rPr lang="en-US" dirty="0"/>
              <a:t>Professor Paul Wetzel  and his students are our have completely integrated the planting and ongoing care of a seed production orchard at Smith College’s  Ada &amp; Archibald MacLeish Field Station in Whately Massachusetts. </a:t>
            </a:r>
          </a:p>
        </p:txBody>
      </p:sp>
    </p:spTree>
    <p:extLst>
      <p:ext uri="{BB962C8B-B14F-4D97-AF65-F5344CB8AC3E}">
        <p14:creationId xmlns="" xmlns:p14="http://schemas.microsoft.com/office/powerpoint/2010/main" val="4257402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The chestnut has been gone from our society for so  long, that if people are asked what comes to mind when the word chestnut is mentioned, it can be assumed that the following song will be the first thing that comes to mind.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Play The Christmas Song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52</a:t>
            </a:fld>
            <a:endParaRPr lang="en-US"/>
          </a:p>
        </p:txBody>
      </p:sp>
    </p:spTree>
    <p:extLst>
      <p:ext uri="{BB962C8B-B14F-4D97-AF65-F5344CB8AC3E}">
        <p14:creationId xmlns:p14="http://schemas.microsoft.com/office/powerpoint/2010/main" xmlns="" val="1720449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55</a:t>
            </a:fld>
            <a:endParaRPr lang="en-US"/>
          </a:p>
        </p:txBody>
      </p:sp>
    </p:spTree>
    <p:extLst>
      <p:ext uri="{BB962C8B-B14F-4D97-AF65-F5344CB8AC3E}">
        <p14:creationId xmlns:p14="http://schemas.microsoft.com/office/powerpoint/2010/main" xmlns="" val="289231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Now that The American Foundation has been in existence for more than 30 years, we  are now aware that we have a little history ourselves, as you’ll see later on in the program.</a:t>
            </a:r>
          </a:p>
          <a:p>
            <a:endParaRPr lang="en-US" baseline="0" dirty="0" smtClean="0"/>
          </a:p>
        </p:txBody>
      </p:sp>
      <p:sp>
        <p:nvSpPr>
          <p:cNvPr id="4" name="Slide Number Placeholder 3"/>
          <p:cNvSpPr>
            <a:spLocks noGrp="1"/>
          </p:cNvSpPr>
          <p:nvPr>
            <p:ph type="sldNum" sz="quarter" idx="10"/>
          </p:nvPr>
        </p:nvSpPr>
        <p:spPr/>
        <p:txBody>
          <a:bodyPr/>
          <a:lstStyle/>
          <a:p>
            <a:fld id="{9353F1AD-F738-4882-8781-BD3A26C0C7B4}" type="slidenum">
              <a:rPr lang="en-US" smtClean="0"/>
              <a:pPr/>
              <a:t>4</a:t>
            </a:fld>
            <a:endParaRPr lang="en-US"/>
          </a:p>
        </p:txBody>
      </p:sp>
    </p:spTree>
    <p:extLst>
      <p:ext uri="{BB962C8B-B14F-4D97-AF65-F5344CB8AC3E}">
        <p14:creationId xmlns:p14="http://schemas.microsoft.com/office/powerpoint/2010/main" xmlns="" val="345834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err="1" smtClean="0">
                <a:latin typeface="Arial" panose="020B0604020202020204" pitchFamily="34" charset="0"/>
                <a:cs typeface="Arial" panose="020B0604020202020204" pitchFamily="34" charset="0"/>
              </a:rPr>
              <a:t>Quabbin</a:t>
            </a:r>
            <a:r>
              <a:rPr lang="en-US" sz="1400" dirty="0" smtClean="0">
                <a:latin typeface="Arial" panose="020B0604020202020204" pitchFamily="34" charset="0"/>
                <a:cs typeface="Arial" panose="020B0604020202020204" pitchFamily="34" charset="0"/>
              </a:rPr>
              <a:t> Reservoir central MA</a:t>
            </a:r>
          </a:p>
          <a:p>
            <a:r>
              <a:rPr lang="en-US" sz="1400" dirty="0" smtClean="0">
                <a:latin typeface="Arial" panose="020B0604020202020204" pitchFamily="34" charset="0"/>
                <a:cs typeface="Arial" panose="020B0604020202020204" pitchFamily="34" charset="0"/>
              </a:rPr>
              <a:t>Photo  by Brad Smith</a:t>
            </a:r>
          </a:p>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In April, 1871 Science of America said</a:t>
            </a:r>
          </a:p>
          <a:p>
            <a:r>
              <a:rPr lang="en-US" sz="1400" dirty="0" smtClean="0">
                <a:latin typeface="Arial" panose="020B0604020202020204" pitchFamily="34" charset="0"/>
                <a:cs typeface="Arial" panose="020B0604020202020204" pitchFamily="34" charset="0"/>
              </a:rPr>
              <a:t>“The chestnut is one of the most beautiful of trees and deserves consideration on account of its ornamental character, a well as for its material utility.</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56</a:t>
            </a:fld>
            <a:endParaRPr lang="en-US"/>
          </a:p>
        </p:txBody>
      </p:sp>
    </p:spTree>
    <p:extLst>
      <p:ext uri="{BB962C8B-B14F-4D97-AF65-F5344CB8AC3E}">
        <p14:creationId xmlns:p14="http://schemas.microsoft.com/office/powerpoint/2010/main" xmlns="" val="40210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3F1AD-F738-4882-8781-BD3A26C0C7B4}" type="slidenum">
              <a:rPr lang="en-US" smtClean="0"/>
              <a:pPr/>
              <a:t>57</a:t>
            </a:fld>
            <a:endParaRPr lang="en-US"/>
          </a:p>
        </p:txBody>
      </p:sp>
    </p:spTree>
    <p:extLst>
      <p:ext uri="{BB962C8B-B14F-4D97-AF65-F5344CB8AC3E}">
        <p14:creationId xmlns:p14="http://schemas.microsoft.com/office/powerpoint/2010/main" xmlns="" val="308124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a:bodyPr>
          <a:lstStyle/>
          <a:p>
            <a:r>
              <a:rPr lang="en-US" sz="1400" dirty="0" smtClean="0">
                <a:latin typeface="Arial" panose="020B0604020202020204" pitchFamily="34" charset="0"/>
                <a:cs typeface="Arial" panose="020B0604020202020204" pitchFamily="34" charset="0"/>
              </a:rPr>
              <a:t>Of course we don’t do this work alone, this is a partial list of our partners starting with Tower Hill Botanic Garden early on to the recent plantings at the Wildflower Society’s Garden in the Woods, and the Wayside Inn, and our latest community partner, the city of Pittsfield MA.</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We actually have both short and long terms lists of individuals and entities that would like to partner with us in this mission. As well as communities, town cemeteries,  and Land Trusts.</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We do  things like demonstration plantings, these are plantings of 3 – 5 trees, usually in a place with public access, and where chestnuts were once found, like Old Sturbridge Village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Of course  everyone pretty much has to go through a Board of Directors review, just so that we all know what’s going on.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15</a:t>
            </a:fld>
            <a:endParaRPr lang="en-US"/>
          </a:p>
        </p:txBody>
      </p:sp>
    </p:spTree>
    <p:extLst>
      <p:ext uri="{BB962C8B-B14F-4D97-AF65-F5344CB8AC3E}">
        <p14:creationId xmlns:p14="http://schemas.microsoft.com/office/powerpoint/2010/main" xmlns="" val="41666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Explain that </a:t>
            </a:r>
            <a:r>
              <a:rPr lang="en-US" sz="1400" i="1" dirty="0" smtClean="0">
                <a:latin typeface="Arial" panose="020B0604020202020204" pitchFamily="34" charset="0"/>
                <a:cs typeface="Arial" panose="020B0604020202020204" pitchFamily="34" charset="0"/>
              </a:rPr>
              <a:t>C. </a:t>
            </a:r>
            <a:r>
              <a:rPr lang="en-US" sz="1400" i="1" dirty="0" err="1" smtClean="0">
                <a:latin typeface="Arial" panose="020B0604020202020204" pitchFamily="34" charset="0"/>
                <a:cs typeface="Arial" panose="020B0604020202020204" pitchFamily="34" charset="0"/>
              </a:rPr>
              <a:t>dentata</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is not the same as horse chestnuts or water chestnuts, but are often confused today when people see horse chestnut trees.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16</a:t>
            </a:fld>
            <a:endParaRPr lang="en-US"/>
          </a:p>
        </p:txBody>
      </p:sp>
    </p:spTree>
    <p:extLst>
      <p:ext uri="{BB962C8B-B14F-4D97-AF65-F5344CB8AC3E}">
        <p14:creationId xmlns:p14="http://schemas.microsoft.com/office/powerpoint/2010/main" xmlns="" val="755695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normAutofit/>
          </a:bodyPr>
          <a:lstStyle/>
          <a:p>
            <a:r>
              <a:rPr lang="en-US" sz="1400" dirty="0" smtClean="0">
                <a:latin typeface="Arial" panose="020B0604020202020204" pitchFamily="34" charset="0"/>
                <a:cs typeface="Arial" panose="020B0604020202020204" pitchFamily="34" charset="0"/>
              </a:rPr>
              <a:t>How many towns don’t have a chestnut street, chestnut hill, or a  chestnut mall?</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17</a:t>
            </a:fld>
            <a:endParaRPr lang="en-US"/>
          </a:p>
        </p:txBody>
      </p:sp>
    </p:spTree>
    <p:extLst>
      <p:ext uri="{BB962C8B-B14F-4D97-AF65-F5344CB8AC3E}">
        <p14:creationId xmlns:p14="http://schemas.microsoft.com/office/powerpoint/2010/main" xmlns="" val="242445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latin typeface="Arial" panose="020B0604020202020204" pitchFamily="34" charset="0"/>
                <a:cs typeface="Arial" panose="020B0604020202020204" pitchFamily="34" charset="0"/>
              </a:rPr>
              <a:t>Beyond the song,  people are at least dimly aware that chestnut brown is a beautiful, natural color just as Thoreau said. </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18</a:t>
            </a:fld>
            <a:endParaRPr lang="en-US"/>
          </a:p>
        </p:txBody>
      </p:sp>
    </p:spTree>
    <p:extLst>
      <p:ext uri="{BB962C8B-B14F-4D97-AF65-F5344CB8AC3E}">
        <p14:creationId xmlns:p14="http://schemas.microsoft.com/office/powerpoint/2010/main" xmlns="" val="175753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Chestnut’s have been around for a very long  time.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There 4 main varieties of chestnut, Chinese, Japanese , European and American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All but the American have some degree of blight resistant and the blight generally does not kill these trees like it does the Americans</a:t>
            </a:r>
          </a:p>
        </p:txBody>
      </p:sp>
      <p:sp>
        <p:nvSpPr>
          <p:cNvPr id="4" name="Slide Number Placeholder 3"/>
          <p:cNvSpPr>
            <a:spLocks noGrp="1"/>
          </p:cNvSpPr>
          <p:nvPr>
            <p:ph type="sldNum" sz="quarter" idx="10"/>
          </p:nvPr>
        </p:nvSpPr>
        <p:spPr/>
        <p:txBody>
          <a:bodyPr/>
          <a:lstStyle/>
          <a:p>
            <a:fld id="{9353F1AD-F738-4882-8781-BD3A26C0C7B4}" type="slidenum">
              <a:rPr lang="en-US" smtClean="0"/>
              <a:pPr/>
              <a:t>19</a:t>
            </a:fld>
            <a:endParaRPr lang="en-US"/>
          </a:p>
        </p:txBody>
      </p:sp>
    </p:spTree>
    <p:extLst>
      <p:ext uri="{BB962C8B-B14F-4D97-AF65-F5344CB8AC3E}">
        <p14:creationId xmlns:p14="http://schemas.microsoft.com/office/powerpoint/2010/main" xmlns="" val="244570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The leaves are different, the tree growth habits are different, and the sweetness and flavor of the respective nuts are also different.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53F1AD-F738-4882-8781-BD3A26C0C7B4}" type="slidenum">
              <a:rPr lang="en-US" smtClean="0"/>
              <a:pPr/>
              <a:t>20</a:t>
            </a:fld>
            <a:endParaRPr lang="en-US"/>
          </a:p>
        </p:txBody>
      </p:sp>
    </p:spTree>
    <p:extLst>
      <p:ext uri="{BB962C8B-B14F-4D97-AF65-F5344CB8AC3E}">
        <p14:creationId xmlns:p14="http://schemas.microsoft.com/office/powerpoint/2010/main" xmlns="" val="311335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a:t>
            </a:r>
            <a:r>
              <a:rPr lang="en-US" sz="1400" dirty="0">
                <a:latin typeface="Arial" panose="020B0604020202020204" pitchFamily="34" charset="0"/>
                <a:cs typeface="Arial" panose="020B0604020202020204" pitchFamily="34" charset="0"/>
              </a:rPr>
              <a:t>largest tree on record </a:t>
            </a:r>
            <a:r>
              <a:rPr lang="en-US" sz="1400" dirty="0" smtClean="0">
                <a:latin typeface="Arial" panose="020B0604020202020204" pitchFamily="34" charset="0"/>
                <a:cs typeface="Arial" panose="020B0604020202020204" pitchFamily="34" charset="0"/>
              </a:rPr>
              <a:t>was 17 feet in diameter.</a:t>
            </a:r>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Henry </a:t>
            </a:r>
            <a:r>
              <a:rPr lang="en-US" sz="1400" dirty="0">
                <a:latin typeface="Arial" panose="020B0604020202020204" pitchFamily="34" charset="0"/>
                <a:cs typeface="Arial" panose="020B0604020202020204" pitchFamily="34" charset="0"/>
              </a:rPr>
              <a:t>David Thoreau studied chestnut trees and wrote that they </a:t>
            </a:r>
            <a:r>
              <a:rPr lang="en-US" sz="1400" dirty="0" smtClean="0">
                <a:latin typeface="Arial" panose="020B0604020202020204" pitchFamily="34" charset="0"/>
                <a:cs typeface="Arial" panose="020B0604020202020204" pitchFamily="34" charset="0"/>
              </a:rPr>
              <a:t>grew </a:t>
            </a:r>
            <a:r>
              <a:rPr lang="en-US" sz="1400" dirty="0">
                <a:latin typeface="Arial" panose="020B0604020202020204" pitchFamily="34" charset="0"/>
                <a:cs typeface="Arial" panose="020B0604020202020204" pitchFamily="34" charset="0"/>
              </a:rPr>
              <a:t>so fast that </a:t>
            </a:r>
            <a:r>
              <a:rPr lang="en-US" sz="1400" dirty="0" smtClean="0">
                <a:latin typeface="Arial" panose="020B0604020202020204" pitchFamily="34" charset="0"/>
                <a:cs typeface="Arial" panose="020B0604020202020204" pitchFamily="34" charset="0"/>
              </a:rPr>
              <a:t>a </a:t>
            </a:r>
            <a:r>
              <a:rPr lang="en-US" sz="1400" dirty="0">
                <a:latin typeface="Arial" panose="020B0604020202020204" pitchFamily="34" charset="0"/>
                <a:cs typeface="Arial" panose="020B0604020202020204" pitchFamily="34" charset="0"/>
              </a:rPr>
              <a:t>mature chestnut tree </a:t>
            </a:r>
            <a:r>
              <a:rPr lang="en-US" sz="1400" dirty="0" smtClean="0">
                <a:latin typeface="Arial" panose="020B0604020202020204" pitchFamily="34" charset="0"/>
                <a:cs typeface="Arial" panose="020B0604020202020204" pitchFamily="34" charset="0"/>
              </a:rPr>
              <a:t>would  be produced in  </a:t>
            </a:r>
            <a:r>
              <a:rPr lang="en-US" sz="1400" dirty="0">
                <a:latin typeface="Arial" panose="020B0604020202020204" pitchFamily="34" charset="0"/>
                <a:cs typeface="Arial" panose="020B0604020202020204" pitchFamily="34" charset="0"/>
              </a:rPr>
              <a:t>70 to 80 years</a:t>
            </a:r>
          </a:p>
          <a:p>
            <a:endParaRPr lang="en-US" dirty="0"/>
          </a:p>
        </p:txBody>
      </p:sp>
      <p:sp>
        <p:nvSpPr>
          <p:cNvPr id="4" name="Slide Number Placeholder 3"/>
          <p:cNvSpPr>
            <a:spLocks noGrp="1"/>
          </p:cNvSpPr>
          <p:nvPr>
            <p:ph type="sldNum" sz="quarter" idx="10"/>
          </p:nvPr>
        </p:nvSpPr>
        <p:spPr/>
        <p:txBody>
          <a:bodyPr/>
          <a:lstStyle/>
          <a:p>
            <a:fld id="{9353F1AD-F738-4882-8781-BD3A26C0C7B4}" type="slidenum">
              <a:rPr lang="en-US" smtClean="0"/>
              <a:pPr/>
              <a:t>22</a:t>
            </a:fld>
            <a:endParaRPr lang="en-US"/>
          </a:p>
        </p:txBody>
      </p:sp>
    </p:spTree>
    <p:extLst>
      <p:ext uri="{BB962C8B-B14F-4D97-AF65-F5344CB8AC3E}">
        <p14:creationId xmlns:p14="http://schemas.microsoft.com/office/powerpoint/2010/main" xmlns="" val="296534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8496" y="6391656"/>
            <a:ext cx="8833104" cy="309563"/>
          </a:xfrm>
          <a:prstGeom prst="rect">
            <a:avLst/>
          </a:prstGeom>
          <a:solidFill>
            <a:srgbClr val="2D5F28"/>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solidFill>
                <a:srgbClr val="2D5F28"/>
              </a:solidFill>
            </a:endParaRPr>
          </a:p>
        </p:txBody>
      </p:sp>
      <p:sp>
        <p:nvSpPr>
          <p:cNvPr id="9" name="Subtitle 8"/>
          <p:cNvSpPr>
            <a:spLocks noGrp="1"/>
          </p:cNvSpPr>
          <p:nvPr>
            <p:ph type="subTitle" idx="1"/>
          </p:nvPr>
        </p:nvSpPr>
        <p:spPr>
          <a:xfrm>
            <a:off x="1371600" y="2819400"/>
            <a:ext cx="6400800" cy="1752600"/>
          </a:xfrm>
        </p:spPr>
        <p:txBody>
          <a:bodyPr>
            <a:normAutofit/>
          </a:bodyPr>
          <a:lstStyle>
            <a:lvl1pPr marL="0" indent="0" algn="ctr">
              <a:buNone/>
              <a:defRPr sz="2000" b="1" cap="all" spc="250" baseline="0">
                <a:solidFill>
                  <a:srgbClr val="2D5F28"/>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17" name="Footer Placeholder 16"/>
          <p:cNvSpPr>
            <a:spLocks noGrp="1"/>
          </p:cNvSpPr>
          <p:nvPr>
            <p:ph type="ftr" sz="quarter" idx="11"/>
          </p:nvPr>
        </p:nvSpPr>
        <p:spPr/>
        <p:txBody>
          <a:bodyPr/>
          <a:lstStyle>
            <a:lvl1pPr>
              <a:defRPr sz="1400"/>
            </a:lvl1pPr>
          </a:lstStyle>
          <a:p>
            <a:endParaRPr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Title 7"/>
          <p:cNvSpPr>
            <a:spLocks noGrp="1"/>
          </p:cNvSpPr>
          <p:nvPr>
            <p:ph type="ctrTitle"/>
          </p:nvPr>
        </p:nvSpPr>
        <p:spPr>
          <a:xfrm>
            <a:off x="685800" y="381000"/>
            <a:ext cx="7772400" cy="1752600"/>
          </a:xfrm>
        </p:spPr>
        <p:txBody>
          <a:bodyPr anchor="b">
            <a:normAutofit/>
          </a:bodyPr>
          <a:lstStyle>
            <a:lvl1pPr>
              <a:defRPr sz="4000" cap="small" baseline="0">
                <a:solidFill>
                  <a:srgbClr val="2D5F28"/>
                </a:solidFill>
              </a:defRPr>
            </a:lvl1pPr>
          </a:lstStyle>
          <a:p>
            <a:r>
              <a:rPr kumimoji="0" lang="en-US" smtClean="0"/>
              <a:t>Click to edit Master title style</a:t>
            </a:r>
            <a:endParaRPr kumimoji="0" lang="en-US" dirty="0"/>
          </a:p>
        </p:txBody>
      </p:sp>
      <p:grpSp>
        <p:nvGrpSpPr>
          <p:cNvPr id="2" name="Group 19"/>
          <p:cNvGrpSpPr/>
          <p:nvPr/>
        </p:nvGrpSpPr>
        <p:grpSpPr>
          <a:xfrm>
            <a:off x="4191000" y="2322576"/>
            <a:ext cx="762000" cy="420624"/>
            <a:chOff x="4191000" y="2209800"/>
            <a:chExt cx="685800" cy="420624"/>
          </a:xfrm>
        </p:grpSpPr>
        <p:sp>
          <p:nvSpPr>
            <p:cNvPr id="14" name="Oval 13"/>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026"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pic>
        <p:nvPicPr>
          <p:cNvPr id="23" name="Picture 2"/>
          <p:cNvPicPr>
            <a:picLocks noChangeAspect="1" noChangeArrowheads="1"/>
          </p:cNvPicPr>
          <p:nvPr/>
        </p:nvPicPr>
        <p:blipFill>
          <a:blip r:embed="rId2" cstate="print"/>
          <a:srcRect/>
          <a:stretch>
            <a:fillRect/>
          </a:stretch>
        </p:blipFill>
        <p:spPr bwMode="auto">
          <a:xfrm>
            <a:off x="4302126" y="2451153"/>
            <a:ext cx="566208" cy="176223"/>
          </a:xfrm>
          <a:prstGeom prst="rect">
            <a:avLst/>
          </a:prstGeom>
          <a:noFill/>
          <a:ln w="9525">
            <a:noFill/>
            <a:miter lim="800000"/>
            <a:headEnd/>
            <a:tailEnd/>
          </a:ln>
        </p:spPr>
      </p:pic>
      <p:pic>
        <p:nvPicPr>
          <p:cNvPr id="20" name="Picture 2"/>
          <p:cNvPicPr>
            <a:picLocks noChangeAspect="1" noChangeArrowheads="1"/>
          </p:cNvPicPr>
          <p:nvPr/>
        </p:nvPicPr>
        <p:blipFill>
          <a:blip r:embed="rId2" cstate="print"/>
          <a:srcRect/>
          <a:stretch>
            <a:fillRect/>
          </a:stretch>
        </p:blipFill>
        <p:spPr bwMode="auto">
          <a:xfrm>
            <a:off x="4302126" y="2451153"/>
            <a:ext cx="566208" cy="176223"/>
          </a:xfrm>
          <a:prstGeom prst="rect">
            <a:avLst/>
          </a:prstGeom>
          <a:noFill/>
          <a:ln w="9525">
            <a:noFill/>
            <a:miter lim="800000"/>
            <a:headEnd/>
            <a:tailEnd/>
          </a:ln>
        </p:spPr>
      </p:pic>
      <p:pic>
        <p:nvPicPr>
          <p:cNvPr id="22" name="Picture 21" descr="logo_large_green_Trademark.JPG"/>
          <p:cNvPicPr>
            <a:picLocks noChangeAspect="1"/>
          </p:cNvPicPr>
          <p:nvPr/>
        </p:nvPicPr>
        <p:blipFill>
          <a:blip r:embed="rId3" cstate="print"/>
          <a:stretch>
            <a:fillRect/>
          </a:stretch>
        </p:blipFill>
        <p:spPr>
          <a:xfrm>
            <a:off x="3581400" y="4800600"/>
            <a:ext cx="1981200" cy="1500309"/>
          </a:xfrm>
          <a:prstGeom prst="rect">
            <a:avLst/>
          </a:prstGeom>
        </p:spPr>
      </p:pic>
      <p:pic>
        <p:nvPicPr>
          <p:cNvPr id="21" name="Picture 20" descr="logo_large_green_Trademark.JPG"/>
          <p:cNvPicPr>
            <a:picLocks noChangeAspect="1"/>
          </p:cNvPicPr>
          <p:nvPr/>
        </p:nvPicPr>
        <p:blipFill>
          <a:blip r:embed="rId3" cstate="print"/>
          <a:stretch>
            <a:fillRect/>
          </a:stretch>
        </p:blipFill>
        <p:spPr>
          <a:xfrm>
            <a:off x="3581400" y="4800600"/>
            <a:ext cx="1981200" cy="1500309"/>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58496"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grpSp>
        <p:nvGrpSpPr>
          <p:cNvPr id="6" name="Group 15"/>
          <p:cNvGrpSpPr/>
          <p:nvPr/>
        </p:nvGrpSpPr>
        <p:grpSpPr>
          <a:xfrm rot="5400000">
            <a:off x="6611112" y="3066288"/>
            <a:ext cx="762000" cy="420624"/>
            <a:chOff x="4191000" y="2209800"/>
            <a:chExt cx="685800" cy="420624"/>
          </a:xfrm>
        </p:grpSpPr>
        <p:sp>
          <p:nvSpPr>
            <p:cNvPr id="17" name="Oval 16"/>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8"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sp>
        <p:nvSpPr>
          <p:cNvPr id="2" name="Vertical Title 1"/>
          <p:cNvSpPr>
            <a:spLocks noGrp="1"/>
          </p:cNvSpPr>
          <p:nvPr>
            <p:ph type="title" orient="vert"/>
          </p:nvPr>
        </p:nvSpPr>
        <p:spPr>
          <a:xfrm>
            <a:off x="7391400" y="304801"/>
            <a:ext cx="1447800" cy="4952999"/>
          </a:xfrm>
        </p:spPr>
        <p:txBody>
          <a:bodyPr vert="eaVert"/>
          <a:lstStyle/>
          <a:p>
            <a:r>
              <a:rPr kumimoji="0" lang="en-US" smtClean="0"/>
              <a:t>Click to edit Master title style</a:t>
            </a:r>
            <a:endParaRPr kumimoji="0" lang="en-US" dirty="0"/>
          </a:p>
        </p:txBody>
      </p:sp>
      <p:pic>
        <p:nvPicPr>
          <p:cNvPr id="23" name="Picture 22" descr="logo_large_green_Trademark.JPG"/>
          <p:cNvPicPr>
            <a:picLocks noChangeAspect="1"/>
          </p:cNvPicPr>
          <p:nvPr/>
        </p:nvPicPr>
        <p:blipFill>
          <a:blip r:embed="rId3" cstate="print"/>
          <a:stretch>
            <a:fillRect/>
          </a:stretch>
        </p:blipFill>
        <p:spPr>
          <a:xfrm rot="5400000">
            <a:off x="8046810" y="5516790"/>
            <a:ext cx="878267" cy="665087"/>
          </a:xfrm>
          <a:prstGeom prst="rect">
            <a:avLst/>
          </a:prstGeom>
        </p:spPr>
      </p:pic>
      <p:pic>
        <p:nvPicPr>
          <p:cNvPr id="19" name="Picture 18" descr="logo_large_green_Trademark.JPG"/>
          <p:cNvPicPr>
            <a:picLocks noChangeAspect="1"/>
          </p:cNvPicPr>
          <p:nvPr/>
        </p:nvPicPr>
        <p:blipFill>
          <a:blip r:embed="rId3" cstate="print"/>
          <a:stretch>
            <a:fillRect/>
          </a:stretch>
        </p:blipFill>
        <p:spPr>
          <a:xfrm rot="5400000">
            <a:off x="8046810" y="5516790"/>
            <a:ext cx="878267" cy="665087"/>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5" name="Footer Placeholder 4"/>
          <p:cNvSpPr>
            <a:spLocks noGrp="1"/>
          </p:cNvSpPr>
          <p:nvPr>
            <p:ph type="ftr" sz="quarter" idx="11"/>
          </p:nvPr>
        </p:nvSpPr>
        <p:spPr/>
        <p:txBody>
          <a:bodyPr/>
          <a:lstStyle>
            <a:lvl1pPr>
              <a:defRPr sz="1400"/>
            </a:lvl1pPr>
          </a:lstStyle>
          <a:p>
            <a:endParaRPr lang="en-US"/>
          </a:p>
        </p:txBody>
      </p:sp>
      <p:sp>
        <p:nvSpPr>
          <p:cNvPr id="8" name="Content Placeholder 7"/>
          <p:cNvSpPr>
            <a:spLocks noGrp="1"/>
          </p:cNvSpPr>
          <p:nvPr>
            <p:ph sz="quarter" idx="1"/>
          </p:nvPr>
        </p:nvSpPr>
        <p:spPr>
          <a:xfrm>
            <a:off x="301752" y="1527048"/>
            <a:ext cx="8503920" cy="4572000"/>
          </a:xfrm>
        </p:spPr>
        <p:txBody>
          <a:bodyPr/>
          <a:lstStyle>
            <a:lvl2pPr>
              <a:defRPr>
                <a:solidFill>
                  <a:srgbClr val="0A8828"/>
                </a:solidFill>
              </a:defRPr>
            </a:lvl2pPr>
            <a:lvl4pPr>
              <a:defRPr>
                <a:solidFill>
                  <a:srgbClr val="0A8828"/>
                </a:solidFill>
              </a:defRPr>
            </a:lvl4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 name="Title 1"/>
          <p:cNvSpPr>
            <a:spLocks noGrp="1"/>
          </p:cNvSpPr>
          <p:nvPr>
            <p:ph type="title"/>
          </p:nvPr>
        </p:nvSpPr>
        <p:spPr>
          <a:xfrm>
            <a:off x="1371600" y="304800"/>
            <a:ext cx="6400800" cy="685800"/>
          </a:xfrm>
        </p:spPr>
        <p:txBody>
          <a:bodyPr/>
          <a:lstStyle>
            <a:lvl1pPr>
              <a:defRPr baseline="0">
                <a:solidFill>
                  <a:srgbClr val="2D5F28"/>
                </a:solidFill>
              </a:defRPr>
            </a:lvl1pPr>
          </a:lstStyle>
          <a:p>
            <a:r>
              <a:rPr kumimoji="0" lang="en-US"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2400"/>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2000" b="1" cap="sm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58496" y="6400800"/>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2" name="Title 1"/>
          <p:cNvSpPr>
            <a:spLocks noGrp="1"/>
          </p:cNvSpPr>
          <p:nvPr>
            <p:ph type="title"/>
          </p:nvPr>
        </p:nvSpPr>
        <p:spPr>
          <a:xfrm>
            <a:off x="722313" y="533400"/>
            <a:ext cx="7772400" cy="1447800"/>
          </a:xfrm>
        </p:spPr>
        <p:txBody>
          <a:bodyPr anchor="b"/>
          <a:lstStyle>
            <a:lvl1pPr algn="ctr">
              <a:buNone/>
              <a:defRPr sz="4200" b="1" cap="small" baseline="0">
                <a:solidFill>
                  <a:srgbClr val="FFFFFF"/>
                </a:solidFill>
              </a:defRPr>
            </a:lvl1pPr>
          </a:lstStyle>
          <a:p>
            <a:r>
              <a:rPr kumimoji="0" lang="en-US" smtClean="0"/>
              <a:t>Click to edit Master title style</a:t>
            </a:r>
            <a:endParaRPr kumimoji="0" lang="en-US" dirty="0"/>
          </a:p>
        </p:txBody>
      </p:sp>
      <p:grpSp>
        <p:nvGrpSpPr>
          <p:cNvPr id="6" name="Group 19"/>
          <p:cNvGrpSpPr/>
          <p:nvPr/>
        </p:nvGrpSpPr>
        <p:grpSpPr>
          <a:xfrm>
            <a:off x="4191000" y="2057400"/>
            <a:ext cx="762000" cy="420624"/>
            <a:chOff x="4191000" y="2209800"/>
            <a:chExt cx="685800" cy="420624"/>
          </a:xfrm>
        </p:grpSpPr>
        <p:sp>
          <p:nvSpPr>
            <p:cNvPr id="21" name="Oval 20"/>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2"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pic>
        <p:nvPicPr>
          <p:cNvPr id="27" name="Picture 2"/>
          <p:cNvPicPr>
            <a:picLocks noChangeAspect="1" noChangeArrowheads="1"/>
          </p:cNvPicPr>
          <p:nvPr/>
        </p:nvPicPr>
        <p:blipFill>
          <a:blip r:embed="rId2" cstate="print"/>
          <a:srcRect/>
          <a:stretch>
            <a:fillRect/>
          </a:stretch>
        </p:blipFill>
        <p:spPr bwMode="auto">
          <a:xfrm>
            <a:off x="4302126" y="2185977"/>
            <a:ext cx="566208" cy="176223"/>
          </a:xfrm>
          <a:prstGeom prst="rect">
            <a:avLst/>
          </a:prstGeom>
          <a:noFill/>
          <a:ln w="9525">
            <a:noFill/>
            <a:miter lim="800000"/>
            <a:headEnd/>
            <a:tailEnd/>
          </a:ln>
        </p:spPr>
      </p:pic>
      <p:pic>
        <p:nvPicPr>
          <p:cNvPr id="25" name="Picture 2"/>
          <p:cNvPicPr>
            <a:picLocks noChangeAspect="1" noChangeArrowheads="1"/>
          </p:cNvPicPr>
          <p:nvPr/>
        </p:nvPicPr>
        <p:blipFill>
          <a:blip r:embed="rId2" cstate="print"/>
          <a:srcRect/>
          <a:stretch>
            <a:fillRect/>
          </a:stretch>
        </p:blipFill>
        <p:spPr bwMode="auto">
          <a:xfrm>
            <a:off x="4302126" y="2185977"/>
            <a:ext cx="566208" cy="176223"/>
          </a:xfrm>
          <a:prstGeom prst="rect">
            <a:avLst/>
          </a:prstGeom>
          <a:noFill/>
          <a:ln w="9525">
            <a:noFill/>
            <a:miter lim="800000"/>
            <a:headEnd/>
            <a:tailEnd/>
          </a:ln>
        </p:spPr>
      </p:pic>
      <p:pic>
        <p:nvPicPr>
          <p:cNvPr id="33" name="Picture 32" descr="logo_large_green_Trademark.JPG"/>
          <p:cNvPicPr>
            <a:picLocks noChangeAspect="1"/>
          </p:cNvPicPr>
          <p:nvPr/>
        </p:nvPicPr>
        <p:blipFill>
          <a:blip r:embed="rId3" cstate="print"/>
          <a:stretch>
            <a:fillRect/>
          </a:stretch>
        </p:blipFill>
        <p:spPr>
          <a:xfrm>
            <a:off x="8080255" y="5562600"/>
            <a:ext cx="758945" cy="675139"/>
          </a:xfrm>
          <a:prstGeom prst="rect">
            <a:avLst/>
          </a:prstGeom>
        </p:spPr>
      </p:pic>
      <p:pic>
        <p:nvPicPr>
          <p:cNvPr id="20" name="Picture 19" descr="logo_large_green_Trademark.JPG"/>
          <p:cNvPicPr>
            <a:picLocks noChangeAspect="1"/>
          </p:cNvPicPr>
          <p:nvPr/>
        </p:nvPicPr>
        <p:blipFill>
          <a:blip r:embed="rId3" cstate="print"/>
          <a:stretch>
            <a:fillRect/>
          </a:stretch>
        </p:blipFill>
        <p:spPr>
          <a:xfrm>
            <a:off x="8080255" y="5562600"/>
            <a:ext cx="758945" cy="675139"/>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791200" y="6409944"/>
            <a:ext cx="3044952" cy="365760"/>
          </a:xfrm>
        </p:spPr>
        <p:txBody>
          <a:bodyPr/>
          <a:lstStyle/>
          <a:p>
            <a:fld id="{910A059C-6829-478A-9A1C-726489B8E9CD}" type="datetimeFigureOut">
              <a:rPr lang="en-US" smtClean="0"/>
              <a:pPr/>
              <a:t>11/30/2016</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1" y="1523999"/>
            <a:ext cx="8920" cy="4871209"/>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 name="Title 1"/>
          <p:cNvSpPr>
            <a:spLocks noGrp="1"/>
          </p:cNvSpPr>
          <p:nvPr>
            <p:ph type="title"/>
          </p:nvPr>
        </p:nvSpPr>
        <p:spPr>
          <a:xfrm>
            <a:off x="1371600" y="228600"/>
            <a:ext cx="6400800" cy="758952"/>
          </a:xfrm>
        </p:spPr>
        <p:txBody>
          <a:bodyPr/>
          <a:lstStyle/>
          <a:p>
            <a:r>
              <a:rPr kumimoji="0" lang="en-US"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58496"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grpSp>
        <p:nvGrpSpPr>
          <p:cNvPr id="2" name="Group 27"/>
          <p:cNvGrpSpPr/>
          <p:nvPr/>
        </p:nvGrpSpPr>
        <p:grpSpPr>
          <a:xfrm>
            <a:off x="4191000" y="1179576"/>
            <a:ext cx="762000" cy="420624"/>
            <a:chOff x="4191000" y="2209800"/>
            <a:chExt cx="685800" cy="420624"/>
          </a:xfrm>
        </p:grpSpPr>
        <p:sp>
          <p:nvSpPr>
            <p:cNvPr id="29" name="Oval 28"/>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0"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pic>
        <p:nvPicPr>
          <p:cNvPr id="37" name="Picture 36" descr="logo_large_green_Trademark.JPG"/>
          <p:cNvPicPr>
            <a:picLocks noChangeAspect="1"/>
          </p:cNvPicPr>
          <p:nvPr/>
        </p:nvPicPr>
        <p:blipFill>
          <a:blip r:embed="rId3" cstate="print"/>
          <a:stretch>
            <a:fillRect/>
          </a:stretch>
        </p:blipFill>
        <p:spPr>
          <a:xfrm>
            <a:off x="8077200" y="228600"/>
            <a:ext cx="878267" cy="665087"/>
          </a:xfrm>
          <a:prstGeom prst="rect">
            <a:avLst/>
          </a:prstGeom>
        </p:spPr>
      </p:pic>
      <p:sp>
        <p:nvSpPr>
          <p:cNvPr id="23" name="Title 22"/>
          <p:cNvSpPr>
            <a:spLocks noGrp="1"/>
          </p:cNvSpPr>
          <p:nvPr>
            <p:ph type="title"/>
          </p:nvPr>
        </p:nvSpPr>
        <p:spPr>
          <a:xfrm>
            <a:off x="1371600" y="304800"/>
            <a:ext cx="6400800" cy="685800"/>
          </a:xfrm>
        </p:spPr>
        <p:txBody>
          <a:bodyPr rtlCol="0" anchor="b" anchorCtr="0"/>
          <a:lstStyle/>
          <a:p>
            <a:r>
              <a:rPr kumimoji="0" lang="en-US" smtClean="0"/>
              <a:t>Click to edit Master title style</a:t>
            </a:r>
            <a:endParaRPr kumimoji="0" lang="en-US" dirty="0"/>
          </a:p>
        </p:txBody>
      </p:sp>
      <p:pic>
        <p:nvPicPr>
          <p:cNvPr id="27" name="Picture 26" descr="logo_large_green_Trademark.JPG"/>
          <p:cNvPicPr>
            <a:picLocks noChangeAspect="1"/>
          </p:cNvPicPr>
          <p:nvPr/>
        </p:nvPicPr>
        <p:blipFill>
          <a:blip r:embed="rId3" cstate="print"/>
          <a:stretch>
            <a:fillRect/>
          </a:stretch>
        </p:blipFill>
        <p:spPr>
          <a:xfrm>
            <a:off x="8077200" y="228600"/>
            <a:ext cx="878267" cy="665087"/>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4" name="Footer Placeholder 3"/>
          <p:cNvSpPr>
            <a:spLocks noGrp="1"/>
          </p:cNvSpPr>
          <p:nvPr>
            <p:ph type="ftr" sz="quarter" idx="11"/>
          </p:nvPr>
        </p:nvSpPr>
        <p:spPr/>
        <p:txBody>
          <a:bodyPr/>
          <a:lstStyle/>
          <a:p>
            <a:endParaRPr lang="en-US"/>
          </a:p>
        </p:txBody>
      </p:sp>
      <p:sp>
        <p:nvSpPr>
          <p:cNvPr id="2" name="Title 1"/>
          <p:cNvSpPr>
            <a:spLocks noGrp="1"/>
          </p:cNvSpPr>
          <p:nvPr>
            <p:ph type="title"/>
          </p:nvPr>
        </p:nvSpPr>
        <p:spPr>
          <a:xfrm>
            <a:off x="1371600" y="304800"/>
            <a:ext cx="6400800" cy="685800"/>
          </a:xfrm>
        </p:spPr>
        <p:txBody>
          <a:bodyPr/>
          <a:lstStyle/>
          <a:p>
            <a:r>
              <a:rPr kumimoji="0" lang="en-US" smtClean="0"/>
              <a:t>Click to edit Master title style</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58496"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3" name="Footer Placeholder 2"/>
          <p:cNvSpPr>
            <a:spLocks noGrp="1"/>
          </p:cNvSpPr>
          <p:nvPr>
            <p:ph type="ftr" sz="quarter" idx="11"/>
          </p:nvPr>
        </p:nvSpPr>
        <p:spPr/>
        <p:txBody>
          <a:bodyPr/>
          <a:lstStyle/>
          <a:p>
            <a:endParaRPr lang="en-US"/>
          </a:p>
        </p:txBody>
      </p:sp>
      <p:grpSp>
        <p:nvGrpSpPr>
          <p:cNvPr id="4" name="Group 10"/>
          <p:cNvGrpSpPr/>
          <p:nvPr/>
        </p:nvGrpSpPr>
        <p:grpSpPr>
          <a:xfrm>
            <a:off x="4191000" y="6324600"/>
            <a:ext cx="762000" cy="420624"/>
            <a:chOff x="4191000" y="2209800"/>
            <a:chExt cx="685800" cy="420624"/>
          </a:xfrm>
        </p:grpSpPr>
        <p:sp>
          <p:nvSpPr>
            <p:cNvPr id="12" name="Oval 11"/>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800" b="1">
                <a:solidFill>
                  <a:srgbClr val="FFFFFF"/>
                </a:solidFill>
              </a:defRPr>
            </a:lvl1pPr>
          </a:lstStyle>
          <a:p>
            <a:r>
              <a:rPr kumimoji="0" lang="en-US" smtClean="0"/>
              <a:t>Click to edit Master title style</a:t>
            </a:r>
            <a:endParaRPr kumimoji="0" lang="en-US" dirty="0"/>
          </a:p>
        </p:txBody>
      </p:sp>
      <p:sp>
        <p:nvSpPr>
          <p:cNvPr id="3" name="Text Placeholder 2"/>
          <p:cNvSpPr>
            <a:spLocks noGrp="1"/>
          </p:cNvSpPr>
          <p:nvPr>
            <p:ph type="body" idx="2"/>
          </p:nvPr>
        </p:nvSpPr>
        <p:spPr>
          <a:xfrm>
            <a:off x="381000" y="1981201"/>
            <a:ext cx="2362200" cy="3657600"/>
          </a:xfrm>
        </p:spPr>
        <p:txBody>
          <a:bodyPr>
            <a:normAutofit/>
          </a:bodyPr>
          <a:lstStyle>
            <a:lvl1pPr marL="0" indent="0">
              <a:spcAft>
                <a:spcPts val="1000"/>
              </a:spcAft>
              <a:buNone/>
              <a:defRPr sz="22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auto">
          <a:xfrm>
            <a:off x="152400" y="639603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10A059C-6829-478A-9A1C-726489B8E9CD}" type="datetimeFigureOut">
              <a:rPr lang="en-US" smtClean="0"/>
              <a:pPr/>
              <a:t>11/30/2016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32" name="Picture 31" descr="logo_large_green_Trademark.JPG"/>
          <p:cNvPicPr>
            <a:picLocks noChangeAspect="1"/>
          </p:cNvPicPr>
          <p:nvPr/>
        </p:nvPicPr>
        <p:blipFill>
          <a:blip r:embed="rId2" cstate="print"/>
          <a:stretch>
            <a:fillRect/>
          </a:stretch>
        </p:blipFill>
        <p:spPr>
          <a:xfrm>
            <a:off x="304800" y="5715000"/>
            <a:ext cx="878267" cy="665087"/>
          </a:xfrm>
          <a:prstGeom prst="rect">
            <a:avLst/>
          </a:prstGeom>
        </p:spPr>
      </p:pic>
      <p:grpSp>
        <p:nvGrpSpPr>
          <p:cNvPr id="4" name="Group 21"/>
          <p:cNvGrpSpPr/>
          <p:nvPr/>
        </p:nvGrpSpPr>
        <p:grpSpPr>
          <a:xfrm>
            <a:off x="1143000" y="341376"/>
            <a:ext cx="762000" cy="420624"/>
            <a:chOff x="4191000" y="2209800"/>
            <a:chExt cx="685800" cy="420624"/>
          </a:xfrm>
        </p:grpSpPr>
        <p:sp>
          <p:nvSpPr>
            <p:cNvPr id="23" name="Oval 22"/>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3" cstate="print"/>
            <a:srcRect/>
            <a:stretch>
              <a:fillRect/>
            </a:stretch>
          </p:blipFill>
          <p:spPr bwMode="auto">
            <a:xfrm>
              <a:off x="4291013" y="2338377"/>
              <a:ext cx="509587" cy="176223"/>
            </a:xfrm>
            <a:prstGeom prst="rect">
              <a:avLst/>
            </a:prstGeom>
            <a:noFill/>
            <a:ln w="9525">
              <a:noFill/>
              <a:miter lim="800000"/>
              <a:headEnd/>
              <a:tailEnd/>
            </a:ln>
          </p:spPr>
        </p:pic>
      </p:gr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pic>
        <p:nvPicPr>
          <p:cNvPr id="22" name="Picture 21" descr="logo_large_green_Trademark.JPG"/>
          <p:cNvPicPr>
            <a:picLocks noChangeAspect="1"/>
          </p:cNvPicPr>
          <p:nvPr/>
        </p:nvPicPr>
        <p:blipFill>
          <a:blip r:embed="rId2" cstate="print"/>
          <a:stretch>
            <a:fillRect/>
          </a:stretch>
        </p:blipFill>
        <p:spPr>
          <a:xfrm>
            <a:off x="304800" y="5715000"/>
            <a:ext cx="878267" cy="665087"/>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800" b="1">
                <a:solidFill>
                  <a:schemeClr val="tx2"/>
                </a:solidFill>
              </a:defRPr>
            </a:lvl1pPr>
          </a:lstStyle>
          <a:p>
            <a:r>
              <a:rPr kumimoji="0" lang="en-US" smtClean="0"/>
              <a:t>Click to edit Master title style</a:t>
            </a:r>
            <a:endParaRPr kumimoji="0" lang="en-US" dirty="0"/>
          </a:p>
        </p:txBody>
      </p:sp>
      <p:sp>
        <p:nvSpPr>
          <p:cNvPr id="3" name="Picture Placeholder 2"/>
          <p:cNvSpPr>
            <a:spLocks noGrp="1"/>
          </p:cNvSpPr>
          <p:nvPr>
            <p:ph type="pic" idx="1"/>
          </p:nvPr>
        </p:nvSpPr>
        <p:spPr>
          <a:xfrm>
            <a:off x="3000375" y="609600"/>
            <a:ext cx="5867400" cy="4267200"/>
          </a:xfrm>
        </p:spPr>
        <p:txBody>
          <a:bodyPr/>
          <a:lstStyle>
            <a:lvl1pPr marL="0" indent="0">
              <a:buNone/>
              <a:defRPr sz="2800"/>
            </a:lvl1pPr>
          </a:lstStyle>
          <a:p>
            <a:r>
              <a:rPr kumimoji="0" lang="en-US" smtClean="0"/>
              <a:t>Click icon to add picture</a:t>
            </a:r>
            <a:endParaRPr kumimoji="0" lang="en-US" dirty="0"/>
          </a:p>
        </p:txBody>
      </p:sp>
      <p:sp>
        <p:nvSpPr>
          <p:cNvPr id="22" name="Rectangle 21"/>
          <p:cNvSpPr>
            <a:spLocks noChangeArrowheads="1"/>
          </p:cNvSpPr>
          <p:nvPr/>
        </p:nvSpPr>
        <p:spPr bwMode="auto">
          <a:xfrm>
            <a:off x="152400" y="6400800"/>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10A059C-6829-478A-9A1C-726489B8E9CD}" type="datetimeFigureOut">
              <a:rPr lang="en-US" smtClean="0"/>
              <a:pPr/>
              <a:t>11/30/2016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7" name="Group 22"/>
          <p:cNvGrpSpPr/>
          <p:nvPr/>
        </p:nvGrpSpPr>
        <p:grpSpPr>
          <a:xfrm>
            <a:off x="1143000" y="304800"/>
            <a:ext cx="762000" cy="457200"/>
            <a:chOff x="4191000" y="2209800"/>
            <a:chExt cx="685800" cy="420624"/>
          </a:xfrm>
        </p:grpSpPr>
        <p:sp>
          <p:nvSpPr>
            <p:cNvPr id="24" name="Oval 23"/>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srcRect/>
            <a:stretch>
              <a:fillRect/>
            </a:stretch>
          </p:blipFill>
          <p:spPr bwMode="auto">
            <a:xfrm>
              <a:off x="4291013" y="2338377"/>
              <a:ext cx="509587" cy="176223"/>
            </a:xfrm>
            <a:prstGeom prst="rect">
              <a:avLst/>
            </a:prstGeom>
            <a:noFill/>
            <a:ln w="9525">
              <a:noFill/>
              <a:miter lim="800000"/>
              <a:headEnd/>
              <a:tailEnd/>
            </a:ln>
          </p:spPr>
        </p:pic>
      </p:grpSp>
      <p:pic>
        <p:nvPicPr>
          <p:cNvPr id="34" name="Picture 33" descr="logo_large_green_Trademark.JPG"/>
          <p:cNvPicPr>
            <a:picLocks noChangeAspect="1"/>
          </p:cNvPicPr>
          <p:nvPr/>
        </p:nvPicPr>
        <p:blipFill>
          <a:blip r:embed="rId3" cstate="print"/>
          <a:stretch>
            <a:fillRect/>
          </a:stretch>
        </p:blipFill>
        <p:spPr>
          <a:xfrm>
            <a:off x="304800" y="5715000"/>
            <a:ext cx="878267" cy="665087"/>
          </a:xfrm>
          <a:prstGeom prst="rect">
            <a:avLst/>
          </a:prstGeom>
        </p:spPr>
      </p:pic>
      <p:sp>
        <p:nvSpPr>
          <p:cNvPr id="4" name="Text Placeholder 3"/>
          <p:cNvSpPr>
            <a:spLocks noGrp="1"/>
          </p:cNvSpPr>
          <p:nvPr>
            <p:ph type="body" sz="half" idx="2"/>
          </p:nvPr>
        </p:nvSpPr>
        <p:spPr>
          <a:xfrm>
            <a:off x="381000" y="990600"/>
            <a:ext cx="2438400" cy="4648200"/>
          </a:xfrm>
        </p:spPr>
        <p:txBody>
          <a:bodyPr>
            <a:normAutofit/>
          </a:bodyPr>
          <a:lstStyle>
            <a:lvl1pPr marL="0" indent="0">
              <a:spcAft>
                <a:spcPts val="1000"/>
              </a:spcAft>
              <a:buFontTx/>
              <a:buNone/>
              <a:defRPr sz="22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pic>
        <p:nvPicPr>
          <p:cNvPr id="23" name="Picture 22" descr="logo_large_green_Trademark.JPG"/>
          <p:cNvPicPr>
            <a:picLocks noChangeAspect="1"/>
          </p:cNvPicPr>
          <p:nvPr/>
        </p:nvPicPr>
        <p:blipFill>
          <a:blip r:embed="rId3" cstate="print"/>
          <a:stretch>
            <a:fillRect/>
          </a:stretch>
        </p:blipFill>
        <p:spPr>
          <a:xfrm>
            <a:off x="304800" y="5715000"/>
            <a:ext cx="878267" cy="665087"/>
          </a:xfrm>
          <a:prstGeom prst="rect">
            <a:avLst/>
          </a:prstGeom>
        </p:spPr>
      </p:pic>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52400" y="6400800"/>
            <a:ext cx="8833104" cy="309563"/>
          </a:xfrm>
          <a:prstGeom prst="rect">
            <a:avLst/>
          </a:prstGeom>
          <a:solidFill>
            <a:srgbClr val="2D5F28"/>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10A059C-6829-478A-9A1C-726489B8E9CD}" type="datetimeFigureOut">
              <a:rPr lang="en-US" smtClean="0"/>
              <a:pPr/>
              <a:t>11/30/2016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4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3" name="Text Placeholder 12"/>
          <p:cNvSpPr>
            <a:spLocks noGrp="1"/>
          </p:cNvSpPr>
          <p:nvPr>
            <p:ph type="body" idx="1"/>
          </p:nvPr>
        </p:nvSpPr>
        <p:spPr>
          <a:xfrm>
            <a:off x="301752" y="1600200"/>
            <a:ext cx="8534400" cy="45232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grpSp>
        <p:nvGrpSpPr>
          <p:cNvPr id="2" name="Group 19"/>
          <p:cNvGrpSpPr/>
          <p:nvPr/>
        </p:nvGrpSpPr>
        <p:grpSpPr>
          <a:xfrm>
            <a:off x="4191000" y="1066800"/>
            <a:ext cx="762000" cy="420624"/>
            <a:chOff x="4191000" y="2209800"/>
            <a:chExt cx="685800" cy="420624"/>
          </a:xfrm>
        </p:grpSpPr>
        <p:sp>
          <p:nvSpPr>
            <p:cNvPr id="21" name="Oval 20"/>
            <p:cNvSpPr/>
            <p:nvPr/>
          </p:nvSpPr>
          <p:spPr>
            <a:xfrm>
              <a:off x="4191000" y="2209800"/>
              <a:ext cx="685800"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13" cstate="print"/>
            <a:srcRect/>
            <a:stretch>
              <a:fillRect/>
            </a:stretch>
          </p:blipFill>
          <p:spPr bwMode="auto">
            <a:xfrm>
              <a:off x="4291013" y="2338377"/>
              <a:ext cx="509587" cy="176223"/>
            </a:xfrm>
            <a:prstGeom prst="rect">
              <a:avLst/>
            </a:prstGeom>
            <a:noFill/>
            <a:ln w="9525">
              <a:noFill/>
              <a:miter lim="800000"/>
              <a:headEnd/>
              <a:tailEnd/>
            </a:ln>
          </p:spPr>
        </p:pic>
      </p:grpSp>
      <p:pic>
        <p:nvPicPr>
          <p:cNvPr id="20" name="Picture 19" descr="logo_large_green_Trademark.JPG"/>
          <p:cNvPicPr>
            <a:picLocks noChangeAspect="1"/>
          </p:cNvPicPr>
          <p:nvPr/>
        </p:nvPicPr>
        <p:blipFill>
          <a:blip r:embed="rId14" cstate="print"/>
          <a:stretch>
            <a:fillRect/>
          </a:stretch>
        </p:blipFill>
        <p:spPr>
          <a:xfrm>
            <a:off x="8001000" y="228600"/>
            <a:ext cx="878267" cy="665087"/>
          </a:xfrm>
          <a:prstGeom prst="rect">
            <a:avLst/>
          </a:prstGeom>
        </p:spPr>
      </p:pic>
      <p:sp>
        <p:nvSpPr>
          <p:cNvPr id="22" name="Title Placeholder 21"/>
          <p:cNvSpPr>
            <a:spLocks noGrp="1"/>
          </p:cNvSpPr>
          <p:nvPr>
            <p:ph type="title"/>
          </p:nvPr>
        </p:nvSpPr>
        <p:spPr>
          <a:xfrm>
            <a:off x="1371600" y="228600"/>
            <a:ext cx="6400800" cy="685800"/>
          </a:xfrm>
          <a:prstGeom prst="rect">
            <a:avLst/>
          </a:prstGeom>
        </p:spPr>
        <p:txBody>
          <a:bodyPr vert="horz" anchor="b">
            <a:normAutofit/>
          </a:bodyPr>
          <a:lstStyle/>
          <a:p>
            <a:r>
              <a:rPr kumimoji="0" lang="en-US" smtClean="0"/>
              <a:t>Click to edit Master title style</a:t>
            </a:r>
            <a:endParaRPr kumimoji="0" lang="en-US" dirty="0"/>
          </a:p>
        </p:txBody>
      </p:sp>
      <p:pic>
        <p:nvPicPr>
          <p:cNvPr id="23" name="Picture 22" descr="logo_large_green_Trademark.JPG"/>
          <p:cNvPicPr>
            <a:picLocks noChangeAspect="1"/>
          </p:cNvPicPr>
          <p:nvPr/>
        </p:nvPicPr>
        <p:blipFill>
          <a:blip r:embed="rId14" cstate="print"/>
          <a:stretch>
            <a:fillRect/>
          </a:stretch>
        </p:blipFill>
        <p:spPr>
          <a:xfrm>
            <a:off x="8001000" y="228600"/>
            <a:ext cx="878267" cy="665087"/>
          </a:xfrm>
          <a:prstGeom prst="rect">
            <a:avLst/>
          </a:prstGeom>
        </p:spPr>
      </p:pic>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spd="med">
    <p:fade/>
  </p:transition>
  <p:timing>
    <p:tnLst>
      <p:par>
        <p:cTn id="1" dur="indefinite" restart="never" nodeType="tmRoot"/>
      </p:par>
    </p:tnLst>
  </p:timing>
  <p:txStyles>
    <p:titleStyle>
      <a:lvl1pPr algn="ctr" rtl="0" eaLnBrk="1" latinLnBrk="0" hangingPunct="1">
        <a:spcBef>
          <a:spcPct val="0"/>
        </a:spcBef>
        <a:buNone/>
        <a:defRPr kumimoji="0" sz="3200" b="1"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800" b="0" i="0" kern="1200" cap="none" baseline="0">
          <a:solidFill>
            <a:schemeClr val="tx1"/>
          </a:solidFill>
          <a:latin typeface="+mj-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imgres?sa=X&amp;biw=2667&amp;bih=1123&amp;tbm=isch&amp;tbnid=KNM-mtOsPrf6UM:&amp;imgrefurl=http://www.charliechestnut.org/Phase1/Scrapbook/GrowingUp09LeavesB.html&amp;docid=T5TckkSeLb77JM&amp;imgurl=http://www.charliechestnut.org/Phase1/TACFgifs/LeafComparisons.gif&amp;w=406&amp;h=241&amp;ei=KHjeUpLvJqrwyAGx9ID4Cw&amp;zoom=1&amp;ved=0CKABEIQcMBU&amp;iact=rc&amp;dur=1157&amp;page=4&amp;start=18&amp;ndsp=7"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8keqryoqv1LMkM&amp;tbnid=gRHqj4xo2ss8PM:&amp;ved=0CAUQjRw&amp;url=http://www.windsorhouseantiques.co.uk/objects/&amp;ei=ZQGuUtKkH8qArAG0yoHIBw&amp;bvm=bv.57967247,d.aWc&amp;psig=AFQjCNHD3TnBKAS0IaCdRbXp4BFxrqvLpg&amp;ust=1387221701041942" TargetMode="External"/><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hyperlink" Target="http://www.google.com/imgres?start=212&amp;sa=X&amp;rlz=1T4AURU_enUS499US499&amp;biw=1882&amp;bih=820&amp;tbm=isch&amp;tbnid=F3-QUiATN1SRaM:&amp;imgrefurl=http://www.chinadaily.com.cn/life/2010-08/10/content_11128345.htm&amp;docid=u7EQ3CnImecaQM&amp;imgurl=http://www.chinadaily.com.cn/life/images/attachement/jpg/site1/20100812/0023ae9885da0dcdd36c0a.jpg&amp;w=448&amp;h=300&amp;ei=7cUDU6XQCaacygHj7oHoDg&amp;zoom=1&amp;iact=rc&amp;dur=979&amp;page=7&amp;ndsp=41&amp;ved=0CH0QhBwwKDjIAQ" TargetMode="External"/><Relationship Id="rId2" Type="http://schemas.openxmlformats.org/officeDocument/2006/relationships/hyperlink" Target="http://www.google.com/imgres?sa=X&amp;rlz=1T4AURU_enUS499US499&amp;biw=1882&amp;bih=820&amp;tbm=isch&amp;tbnid=Erg34QhSAfIt-M:&amp;imgrefurl=http://juliedawnfox.com/2013/11/06/sortelha-historical-village-portugal/delicious-chick-pea-dish-medieval-lunch-sortelha-portugal/&amp;docid=UeLWk32MV4msdM&amp;imgurl=http://juliedawnfox.juliedawnfox.netdna-cdn.com/wp-content/uploads/2013/11/Chestnut-and-wild-boar-medieval-lunch-Sortelha-Portugal.jpg?w=333&amp;h=222&amp;w=800&amp;h=532&amp;ei=d8UDU4zINeW4yAGBuIGoDw&amp;zoom=1&amp;iact=rc&amp;dur=793&amp;page=3&amp;start=64&amp;ndsp=38&amp;ved=0CPoCEIQcMF8" TargetMode="Externa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hyperlink" Target="http://www.google.com/imgres?start=560&amp;sa=X&amp;rlz=1T4AURU_enUS499US499&amp;biw=1882&amp;bih=820&amp;tbm=isch&amp;tbnid=QIfL9c0afns5EM:&amp;imgrefurl=http://juliedawnfox.com/2013/11/06/sortelha-historical-village-portugal/grass-weaving-sortelha-portugal/&amp;docid=7YSY19TzzCpsiM&amp;imgurl=http://juliedawnfox.juliedawnfox.netdna-cdn.com/wp-content/uploads/2013/11/Delicious-chick-pea-dish-medieval-lunch-Sortelha-Portugal.jpg?w=160&amp;h=107&amp;w=800&amp;h=532&amp;ei=48YDU7PFGqiIyAGknIHYBQ&amp;zoom=1&amp;iact=rc&amp;dur=794&amp;page=16&amp;ndsp=40&amp;ved=0CJYCEIQcMFs49AM" TargetMode="External"/><Relationship Id="rId4" Type="http://schemas.openxmlformats.org/officeDocument/2006/relationships/image" Target="../media/image63.jpe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21.jpe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2.wdp"/><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84.pn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gif"/></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hyperlink" Target="http://web.uri.edu/mastergardene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ILsm4fFxMcCFQXJPgod-Z4KxQ&amp;url=http://www.hotlantahalf.com/volunteers.html&amp;ei=cIjcVYL0H4WS-wH5vaqoDA&amp;psig=AFQjCNFj5ZlG4NRqpo0RYzoVD9FrhU-tcw&amp;ust=1440602558962868" TargetMode="External"/><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le-24.jpg"/>
          <p:cNvPicPr>
            <a:picLocks noChangeAspect="1"/>
          </p:cNvPicPr>
          <p:nvPr/>
        </p:nvPicPr>
        <p:blipFill>
          <a:blip r:embed="rId3" cstate="print"/>
          <a:srcRect/>
          <a:stretch>
            <a:fillRect/>
          </a:stretch>
        </p:blipFill>
        <p:spPr bwMode="auto">
          <a:xfrm>
            <a:off x="304800" y="304800"/>
            <a:ext cx="8534400" cy="594741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7315200" cy="685800"/>
          </a:xfrm>
        </p:spPr>
        <p:txBody>
          <a:bodyPr>
            <a:noAutofit/>
          </a:bodyPr>
          <a:lstStyle/>
          <a:p>
            <a:r>
              <a:rPr lang="en-US" sz="3600" dirty="0" smtClean="0"/>
              <a:t>Weak and strong alike were felled, for it knew no spark of mercy</a:t>
            </a:r>
            <a:endParaRPr lang="en-US" sz="3600" dirty="0"/>
          </a:p>
        </p:txBody>
      </p:sp>
      <p:pic>
        <p:nvPicPr>
          <p:cNvPr id="3" name="Picture 3" descr="sc56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533400" y="1447800"/>
            <a:ext cx="8077200" cy="4921731"/>
          </a:xfrm>
          <a:prstGeom prst="rect">
            <a:avLst/>
          </a:prstGeom>
          <a:noFill/>
          <a:ln w="57150">
            <a:solidFill>
              <a:srgbClr val="CC99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7467600" cy="685800"/>
          </a:xfrm>
        </p:spPr>
        <p:txBody>
          <a:bodyPr>
            <a:noAutofit/>
          </a:bodyPr>
          <a:lstStyle/>
          <a:p>
            <a:r>
              <a:rPr lang="en-US" sz="3600" dirty="0" smtClean="0"/>
              <a:t>Now some say we’re gone forever, and there are so few who care</a:t>
            </a:r>
            <a:endParaRPr lang="en-US" sz="3600" dirty="0"/>
          </a:p>
        </p:txBody>
      </p:sp>
      <p:pic>
        <p:nvPicPr>
          <p:cNvPr id="160770" name="Picture 2" descr="C:\Users\user\Pictures\2016-06-02 chestnuts monson westboro weston pittsfield spring 16\IMG_0307.JPG"/>
          <p:cNvPicPr>
            <a:picLocks noChangeAspect="1" noChangeArrowheads="1"/>
          </p:cNvPicPr>
          <p:nvPr/>
        </p:nvPicPr>
        <p:blipFill>
          <a:blip r:embed="rId2" cstate="print"/>
          <a:srcRect t="5556" b="23333"/>
          <a:stretch>
            <a:fillRect/>
          </a:stretch>
        </p:blipFill>
        <p:spPr bwMode="auto">
          <a:xfrm>
            <a:off x="381000" y="1371600"/>
            <a:ext cx="5122333" cy="4876800"/>
          </a:xfrm>
          <a:prstGeom prst="rect">
            <a:avLst/>
          </a:prstGeom>
          <a:noFill/>
          <a:ln>
            <a:solidFill>
              <a:schemeClr val="accent4">
                <a:lumMod val="75000"/>
              </a:schemeClr>
            </a:solidFill>
          </a:ln>
        </p:spPr>
      </p:pic>
      <p:pic>
        <p:nvPicPr>
          <p:cNvPr id="160771" name="Picture 3" descr="C:\Users\user\Pictures\2016-06-06 001\IMG_0525.JPG"/>
          <p:cNvPicPr>
            <a:picLocks noChangeAspect="1" noChangeArrowheads="1"/>
          </p:cNvPicPr>
          <p:nvPr/>
        </p:nvPicPr>
        <p:blipFill>
          <a:blip r:embed="rId3" cstate="print"/>
          <a:srcRect l="13833" r="32500"/>
          <a:stretch>
            <a:fillRect/>
          </a:stretch>
        </p:blipFill>
        <p:spPr bwMode="auto">
          <a:xfrm>
            <a:off x="5715000" y="1371600"/>
            <a:ext cx="3200400" cy="4876800"/>
          </a:xfrm>
          <a:prstGeom prst="rect">
            <a:avLst/>
          </a:prstGeom>
          <a:noFill/>
          <a:ln>
            <a:solidFill>
              <a:schemeClr val="accent3">
                <a:lumMod val="75000"/>
              </a:schemeClr>
            </a:solidFill>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696200" cy="685800"/>
          </a:xfrm>
        </p:spPr>
        <p:txBody>
          <a:bodyPr>
            <a:noAutofit/>
          </a:bodyPr>
          <a:lstStyle/>
          <a:p>
            <a:r>
              <a:rPr lang="en-US" sz="3600" dirty="0" smtClean="0"/>
              <a:t>The oaks feed the few who still linger here, the squirrel, the jay and the bear</a:t>
            </a:r>
            <a:endParaRPr lang="en-US" sz="3600" dirty="0"/>
          </a:p>
        </p:txBody>
      </p:sp>
      <p:pic>
        <p:nvPicPr>
          <p:cNvPr id="3" name="Picture 2" descr="http://media2.picsearch.com/is?M94PBC5vdIiJO8yPX5yejG7WR8Bdd0HOsOAKQ5fB20w&amp;height=274"/>
          <p:cNvPicPr/>
          <p:nvPr/>
        </p:nvPicPr>
        <p:blipFill>
          <a:blip r:embed="rId2" cstate="print"/>
          <a:srcRect/>
          <a:stretch>
            <a:fillRect/>
          </a:stretch>
        </p:blipFill>
        <p:spPr bwMode="auto">
          <a:xfrm>
            <a:off x="304800" y="1295400"/>
            <a:ext cx="3251200" cy="2603500"/>
          </a:xfrm>
          <a:prstGeom prst="rect">
            <a:avLst/>
          </a:prstGeom>
          <a:noFill/>
          <a:ln w="9525">
            <a:noFill/>
            <a:miter lim="800000"/>
            <a:headEnd/>
            <a:tailEnd/>
          </a:ln>
        </p:spPr>
      </p:pic>
      <p:pic>
        <p:nvPicPr>
          <p:cNvPr id="4" name="Picture 3" descr="http://media5.picsearch.com/is?oQt3qfmHgBoNyUFRnFGS5YZKXsZERUIiFiRSdZudcRc&amp;height=226"/>
          <p:cNvPicPr/>
          <p:nvPr/>
        </p:nvPicPr>
        <p:blipFill>
          <a:blip r:embed="rId3" cstate="print"/>
          <a:srcRect r="10638"/>
          <a:stretch>
            <a:fillRect/>
          </a:stretch>
        </p:blipFill>
        <p:spPr bwMode="auto">
          <a:xfrm>
            <a:off x="1524000" y="3505200"/>
            <a:ext cx="37338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TACF10a"/>
          <p:cNvPicPr>
            <a:picLocks noChangeAspect="1" noChangeArrowheads="1"/>
          </p:cNvPicPr>
          <p:nvPr/>
        </p:nvPicPr>
        <p:blipFill>
          <a:blip r:embed="rId4" cstate="print">
            <a:extLst>
              <a:ext uri="{28A0092B-C50C-407E-A947-70E740481C1C}">
                <a14:useLocalDpi xmlns:a14="http://schemas.microsoft.com/office/drawing/2010/main" xmlns="" val="0"/>
              </a:ext>
            </a:extLst>
          </a:blip>
          <a:srcRect l="27467" t="37213"/>
          <a:stretch>
            <a:fillRect/>
          </a:stretch>
        </p:blipFill>
        <p:spPr bwMode="auto">
          <a:xfrm>
            <a:off x="5638800" y="1676400"/>
            <a:ext cx="3169348"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7924800" cy="685800"/>
          </a:xfrm>
        </p:spPr>
        <p:txBody>
          <a:bodyPr>
            <a:noAutofit/>
          </a:bodyPr>
          <a:lstStyle/>
          <a:p>
            <a:r>
              <a:rPr lang="en-US" sz="3600" dirty="0" smtClean="0"/>
              <a:t>But we  bide our time beneath the earth, who once were giants on the land</a:t>
            </a:r>
            <a:endParaRPr lang="en-US" sz="3600" dirty="0"/>
          </a:p>
        </p:txBody>
      </p:sp>
      <p:pic>
        <p:nvPicPr>
          <p:cNvPr id="3" name="Picture 6" descr="Man with trees"/>
          <p:cNvPicPr>
            <a:picLocks noChangeAspect="1" noChangeArrowheads="1"/>
          </p:cNvPicPr>
          <p:nvPr/>
        </p:nvPicPr>
        <p:blipFill>
          <a:blip r:embed="rId2" cstate="print"/>
          <a:srcRect/>
          <a:stretch>
            <a:fillRect/>
          </a:stretch>
        </p:blipFill>
        <p:spPr bwMode="auto">
          <a:xfrm>
            <a:off x="5334000" y="1371600"/>
            <a:ext cx="3192607" cy="4800600"/>
          </a:xfrm>
          <a:prstGeom prst="rect">
            <a:avLst/>
          </a:prstGeom>
          <a:noFill/>
          <a:ln w="25400">
            <a:solidFill>
              <a:srgbClr val="FFFFFF"/>
            </a:solidFill>
            <a:miter lim="800000"/>
            <a:headEnd/>
            <a:tailEnd/>
          </a:ln>
        </p:spPr>
      </p:pic>
      <p:pic>
        <p:nvPicPr>
          <p:cNvPr id="4" name="Picture 3" descr="http://media4.picsearch.com/is?diCuiQvzNyAb9wtFXnfTnYbC2knhGW-tiJV8SP27JYY&amp;height=341"/>
          <p:cNvPicPr/>
          <p:nvPr/>
        </p:nvPicPr>
        <p:blipFill>
          <a:blip r:embed="rId3" cstate="print"/>
          <a:srcRect/>
          <a:stretch>
            <a:fillRect/>
          </a:stretch>
        </p:blipFill>
        <p:spPr bwMode="auto">
          <a:xfrm>
            <a:off x="1371600" y="1600200"/>
            <a:ext cx="2438400" cy="4648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620000" cy="685800"/>
          </a:xfrm>
        </p:spPr>
        <p:txBody>
          <a:bodyPr>
            <a:noAutofit/>
          </a:bodyPr>
          <a:lstStyle/>
          <a:p>
            <a:r>
              <a:rPr lang="en-US" sz="3600" dirty="0" smtClean="0"/>
              <a:t>Each year we send up our silver shoots, and we will rise again</a:t>
            </a:r>
            <a:endParaRPr lang="en-US" sz="3600" dirty="0"/>
          </a:p>
        </p:txBody>
      </p:sp>
      <p:pic>
        <p:nvPicPr>
          <p:cNvPr id="3" name="Picture 1026" descr="sc61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371600"/>
            <a:ext cx="7054531" cy="4800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5334000"/>
            <a:ext cx="2964926" cy="8080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3200" y="4191000"/>
            <a:ext cx="3733800" cy="10981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0" y="381000"/>
            <a:ext cx="1924634" cy="175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24200" y="2514600"/>
            <a:ext cx="2916714" cy="685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t="16719"/>
          <a:stretch>
            <a:fillRect/>
          </a:stretch>
        </p:blipFill>
        <p:spPr bwMode="auto">
          <a:xfrm>
            <a:off x="2514600" y="5486400"/>
            <a:ext cx="2684508" cy="7591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48400" y="2362200"/>
            <a:ext cx="2895600" cy="15034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33400" y="3124200"/>
            <a:ext cx="4495800" cy="920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533400" y="152400"/>
            <a:ext cx="3733800" cy="1446550"/>
          </a:xfrm>
          <a:prstGeom prst="rect">
            <a:avLst/>
          </a:prstGeom>
          <a:noFill/>
        </p:spPr>
        <p:txBody>
          <a:bodyPr wrap="square" rtlCol="0">
            <a:spAutoFit/>
          </a:bodyPr>
          <a:lstStyle/>
          <a:p>
            <a:r>
              <a:rPr lang="en-US" sz="4400" dirty="0" smtClean="0">
                <a:solidFill>
                  <a:srgbClr val="0000CC"/>
                </a:solidFill>
                <a:latin typeface="Edwardian Script ITC" panose="030303020407070D0804" pitchFamily="66" charset="0"/>
              </a:rPr>
              <a:t>City of Pittsfield, MA</a:t>
            </a:r>
            <a:endParaRPr lang="en-US" dirty="0">
              <a:solidFill>
                <a:srgbClr val="0000CC"/>
              </a:solidFill>
              <a:latin typeface="Edwardian Script ITC" panose="030303020407070D0804" pitchFamily="66" charset="0"/>
            </a:endParaRPr>
          </a:p>
        </p:txBody>
      </p:sp>
      <p:pic>
        <p:nvPicPr>
          <p:cNvPr id="11" name="Picture 10" descr="http://newenglandcottontail.org/sites/default/files/styles/medium/public/logos/Mass%20DFW%20Seal%20400%20transparent.png?itok=LiSpa_e7"/>
          <p:cNvPicPr/>
          <p:nvPr/>
        </p:nvPicPr>
        <p:blipFill>
          <a:blip r:embed="rId10" cstate="print"/>
          <a:srcRect/>
          <a:stretch>
            <a:fillRect/>
          </a:stretch>
        </p:blipFill>
        <p:spPr bwMode="auto">
          <a:xfrm>
            <a:off x="381000" y="4267200"/>
            <a:ext cx="1981200" cy="2057400"/>
          </a:xfrm>
          <a:prstGeom prst="rect">
            <a:avLst/>
          </a:prstGeom>
          <a:noFill/>
          <a:ln w="9525">
            <a:noFill/>
            <a:miter lim="800000"/>
            <a:headEnd/>
            <a:tailEnd/>
          </a:ln>
        </p:spPr>
      </p:pic>
      <p:pic>
        <p:nvPicPr>
          <p:cNvPr id="76802" name="Picture 2" descr="Logo"/>
          <p:cNvPicPr>
            <a:picLocks noChangeAspect="1" noChangeArrowheads="1"/>
          </p:cNvPicPr>
          <p:nvPr/>
        </p:nvPicPr>
        <p:blipFill>
          <a:blip r:embed="rId11" cstate="print"/>
          <a:srcRect/>
          <a:stretch>
            <a:fillRect/>
          </a:stretch>
        </p:blipFill>
        <p:spPr bwMode="auto">
          <a:xfrm>
            <a:off x="4038600" y="381000"/>
            <a:ext cx="2473317" cy="1905000"/>
          </a:xfrm>
          <a:prstGeom prst="rect">
            <a:avLst/>
          </a:prstGeom>
          <a:noFill/>
        </p:spPr>
      </p:pic>
      <p:pic>
        <p:nvPicPr>
          <p:cNvPr id="12" name="Picture 11" descr="http://nebula.wsimg.com/4ee8d3e0dfd9e41d66bd5cb5b3b5ea2e?AccessKeyId=E26AA2F838983269B366&amp;disposition=0&amp;alloworigin=1"/>
          <p:cNvPicPr/>
          <p:nvPr/>
        </p:nvPicPr>
        <p:blipFill>
          <a:blip r:embed="rId12" cstate="print"/>
          <a:srcRect/>
          <a:stretch>
            <a:fillRect/>
          </a:stretch>
        </p:blipFill>
        <p:spPr bwMode="auto">
          <a:xfrm>
            <a:off x="457200" y="1524000"/>
            <a:ext cx="2286000" cy="1524000"/>
          </a:xfrm>
          <a:prstGeom prst="rect">
            <a:avLst/>
          </a:prstGeom>
          <a:noFill/>
          <a:ln w="9525">
            <a:noFill/>
            <a:miter lim="800000"/>
            <a:headEnd/>
            <a:tailEnd/>
          </a:ln>
        </p:spPr>
      </p:pic>
      <p:pic>
        <p:nvPicPr>
          <p:cNvPr id="13" name="Picture 12" descr="http://www.bostonfoodforest.org/wp-content/uploads/2014/07/BFFC_logo_middle.png"/>
          <p:cNvPicPr/>
          <p:nvPr/>
        </p:nvPicPr>
        <p:blipFill>
          <a:blip r:embed="rId13" cstate="print"/>
          <a:srcRect/>
          <a:stretch>
            <a:fillRect/>
          </a:stretch>
        </p:blipFill>
        <p:spPr bwMode="auto">
          <a:xfrm>
            <a:off x="4419600" y="3962400"/>
            <a:ext cx="3787140" cy="644728"/>
          </a:xfrm>
          <a:prstGeom prst="rect">
            <a:avLst/>
          </a:prstGeom>
          <a:noFill/>
          <a:ln w="9525">
            <a:noFill/>
            <a:miter lim="800000"/>
            <a:headEnd/>
            <a:tailEnd/>
          </a:ln>
        </p:spPr>
      </p:pic>
    </p:spTree>
    <p:extLst>
      <p:ext uri="{BB962C8B-B14F-4D97-AF65-F5344CB8AC3E}">
        <p14:creationId xmlns:p14="http://schemas.microsoft.com/office/powerpoint/2010/main" xmlns="" val="264155354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1295400"/>
            <a:ext cx="4040188" cy="809174"/>
          </a:xfrm>
        </p:spPr>
        <p:txBody>
          <a:bodyPr/>
          <a:lstStyle/>
          <a:p>
            <a:pPr algn="ctr"/>
            <a:endParaRPr lang="en-US" sz="2000" dirty="0" smtClean="0"/>
          </a:p>
          <a:p>
            <a:pPr algn="ctr"/>
            <a:endParaRPr lang="en-US" sz="2400" u="sng" dirty="0" smtClean="0"/>
          </a:p>
          <a:p>
            <a:pPr algn="ctr"/>
            <a:r>
              <a:rPr lang="en-US" sz="2400" u="sng" dirty="0" smtClean="0"/>
              <a:t>NOT</a:t>
            </a:r>
            <a:r>
              <a:rPr lang="en-US" sz="2400" dirty="0" smtClean="0"/>
              <a:t> Horse chestnut</a:t>
            </a:r>
          </a:p>
          <a:p>
            <a:pPr algn="ctr"/>
            <a:r>
              <a:rPr lang="en-US" sz="2400" i="1" dirty="0" smtClean="0"/>
              <a:t>Aesculus hippocastanum</a:t>
            </a:r>
          </a:p>
          <a:p>
            <a:pPr algn="ctr"/>
            <a:r>
              <a:rPr lang="en-US" dirty="0" smtClean="0"/>
              <a:t>	</a:t>
            </a:r>
            <a:endParaRPr lang="en-US" dirty="0"/>
          </a:p>
        </p:txBody>
      </p:sp>
      <p:sp>
        <p:nvSpPr>
          <p:cNvPr id="3" name="Text Placeholder 2"/>
          <p:cNvSpPr>
            <a:spLocks noGrp="1"/>
          </p:cNvSpPr>
          <p:nvPr>
            <p:ph type="body" sz="half" idx="3"/>
          </p:nvPr>
        </p:nvSpPr>
        <p:spPr>
          <a:xfrm>
            <a:off x="4800600" y="1524000"/>
            <a:ext cx="4041775" cy="579120"/>
          </a:xfrm>
        </p:spPr>
        <p:txBody>
          <a:bodyPr/>
          <a:lstStyle/>
          <a:p>
            <a:pPr algn="ctr"/>
            <a:r>
              <a:rPr lang="en-US" sz="2400" u="sng" dirty="0" smtClean="0"/>
              <a:t>NOT</a:t>
            </a:r>
            <a:r>
              <a:rPr lang="en-US" sz="2400" dirty="0" smtClean="0"/>
              <a:t> Water chestnut</a:t>
            </a:r>
          </a:p>
          <a:p>
            <a:pPr algn="ctr"/>
            <a:r>
              <a:rPr lang="en-US" sz="2400" i="1" dirty="0" err="1" smtClean="0"/>
              <a:t>Eleocharis</a:t>
            </a:r>
            <a:r>
              <a:rPr lang="en-US" sz="2400" i="1" dirty="0" smtClean="0"/>
              <a:t> dulcis</a:t>
            </a:r>
            <a:endParaRPr lang="en-US" sz="2400" i="1" dirty="0"/>
          </a:p>
        </p:txBody>
      </p:sp>
      <p:sp>
        <p:nvSpPr>
          <p:cNvPr id="6" name="Title 5"/>
          <p:cNvSpPr>
            <a:spLocks noGrp="1"/>
          </p:cNvSpPr>
          <p:nvPr>
            <p:ph type="title"/>
          </p:nvPr>
        </p:nvSpPr>
        <p:spPr/>
        <p:txBody>
          <a:bodyPr>
            <a:normAutofit fontScale="90000"/>
          </a:bodyPr>
          <a:lstStyle/>
          <a:p>
            <a:r>
              <a:rPr lang="en-US" i="1" dirty="0" smtClean="0"/>
              <a:t>Castanea</a:t>
            </a:r>
            <a:r>
              <a:rPr lang="en-US" dirty="0" smtClean="0"/>
              <a:t> </a:t>
            </a:r>
            <a:r>
              <a:rPr lang="en-US" i="1" dirty="0" smtClean="0"/>
              <a:t>dentata – American chestnut</a:t>
            </a:r>
            <a:endParaRPr lang="en-US" i="1" dirty="0"/>
          </a:p>
        </p:txBody>
      </p:sp>
      <p:pic>
        <p:nvPicPr>
          <p:cNvPr id="7" name="Picture 10" descr="Horsechestnut"/>
          <p:cNvPicPr>
            <a:picLocks noGrp="1" noChangeAspect="1" noChangeArrowheads="1"/>
          </p:cNvPicPr>
          <p:nvPr>
            <p:ph sz="quarter" idx="2"/>
          </p:nvPr>
        </p:nvPicPr>
        <p:blipFill>
          <a:blip r:embed="rId3" cstate="print"/>
          <a:srcRect r="3336" b="2403"/>
          <a:stretch>
            <a:fillRect/>
          </a:stretch>
        </p:blipFill>
        <p:spPr>
          <a:xfrm>
            <a:off x="304800" y="2895600"/>
            <a:ext cx="4022189"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quarter" idx="4"/>
          </p:nvPr>
        </p:nvSpPr>
        <p:spPr>
          <a:xfrm>
            <a:off x="4800600" y="3200399"/>
            <a:ext cx="4038600" cy="3093175"/>
          </a:xfrm>
        </p:spPr>
        <p:txBody>
          <a:bodyPr/>
          <a:lstStyle/>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2823210"/>
            <a:ext cx="4048125" cy="2891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12030" y="4114800"/>
            <a:ext cx="2214282"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26450075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381000"/>
            <a:ext cx="8510380"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8754282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ncrypted-tbn2.gstatic.com/images?q=tbn:ANd9GcRK5pwSem1UV1Umad3VczNzF-SzT7h-scUiGFH2VvBL83Kb3Nez"/>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668399"/>
            <a:ext cx="3810000" cy="294341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AutoShape 4" descr="data:image/jpeg;base64,/9j/4AAQSkZJRgABAQAAAQABAAD/2wCEAAkGBhQSERUUExQWFRQWFhcXFxcVFxUUFBQXGBcVFxgYFxQXHCYeFxojGhUVHy8gJCcpLCwsFh4xNTAqNSYrLCkBCQoKDgwOGg8PGiwlHyQsKSoqLCwsLCwsLCwsLCksLCwsLCwsLCksKSwsLCwsLCksLCwsLCwsLCwsLCwsLCwsKf/AABEIAPsAyQMBIgACEQEDEQH/xAAcAAABBQEBAQAAAAAAAAAAAAAEAgMFBgcBAAj/xABBEAABAgMFBQUFBQcEAwEAAAABAAIDESEEBRIxQQZRYYGREyJxobEHMsHR8BRCUnLhFRYjgpKy8TNiosJDU2NU/8QAGwEAAgMBAQEAAAAAAAAAAAAAAwQBAgUABgf/xAAqEQACAgEEAQMDBAMAAAAAAAAAAQIDEQQSITFBEyJhBVFxIzKBkRQz8P/aAAwDAQACEQMRAD8At75Id0OZXmxJpbQvAJbT1qW0EtNkCjItnqpqKE0LJNM127exmuzauSKZBT4ho59lkkCGi+pkJ6uRdms00/aLOAEqzCSEv+92QYeJ5luGpQoqU5pIUlN7vgr942iskGy8GNzKr14366I4yoPPnuQLY/PiV6GvTPbyAt+pRjxDktNrvyGaAHkFERRMzQAtQHj4rv7SzG/5bvFGVO3oRt1krFhh7CNSFZtn3ieapPbEgGdOiVZ7U9hm1xB3SBCrbp98cJmVOlSeUzarLGoo++4/dKqNybZH3IhrodDz0KmLZbMbfFY8oWVy2yKqlsoF+PJcVAudVWm94FSq3Hg1W9RJbcBfTaJzZ60VV5sj6KjbN2Ezmr/YrPILO1jSZ6nRZVK3HSEuHDT4gJ1sCSypWIZdiBn0Qke0gJ62mShI0QlHqhu5D1wysio9qqm+3TIhpXZp1JIPwi6WQURTmLlmhURPZrzc5e4wZz9wIyHNFNhgBIe4BRV5X81gzUxhKx4idiU+g20vCRBgzVesV+iK+hU9br1ZZoBiv0FBq46AJuVMoYjjlhJ/pwB9oL7h2SHidV7qMYM3H4AalZPe18xI7y+IZk6DIDRrUu+L2faIrokQzcdNGtGTRwCizU/VAvRaPSKmOX+4xL75T4XQ5i6eS92k/qiZc6eXL5pWWelTyT4nke7TC2epy38z8E0yFqSSuOzl14cFwvnrRdg7IZZrK55OA1H3dT4ceCYdacJk4Ge5dsdpLXAg5Gf1VWO1WFttbNlHtFXASHP60VJPb2EinJcFfMbhRTF13wR3S6m/coW33JHgGbmzbvlohYFomaUKiUI2IlScHyi4WsYkFBuzE5eum3Y+6c9FYLDAqkpN1cG5RXXalJBd03aGgUU9CCZssOQTxWPbNyZofCH2pMW0STQiIeOCUuoZfJEYZfIxbY01EubVSEWEUyIE6LQrxFD0cRQMAnewO4qburZ4k4nKf/ZDNwTsKJSWTNv+pV1y2rkFs1qCdi2wAKoQrwI1T7raSsKWj5Ly0fOTt+32WgyWZ31e8V7iKyV/jWfFmo603A12i19J6dPgpqdJKcNsHgjdhmnM70ra6/jHiiG33GIu1OFmgmWZoBxVbssPNxrqd5P+ZDwTcIqc3a1+DM1D9OEaV/Iy9kufpp1NfABDlnU0R/ZzJnmST4D9ExE1OgFPE0HQVTaZmSQO1syTkKAeqS70+CJe3Czif8fA9U0+FL63IiYJoYl8zy/VLs1mLzQUSCJ8/QLSdhdnJsa5wzrl0VLJ7VkvVXvfJB3NsREiycWkDiPmtFuPYoQwC7QZDIKzWewBoFEUAk5Ny7GsqPEUV689m2RGEFoWRbYbFGATEZl6LfcKh78udsWG4EAzBURbg8ol4mtsj54sNoMwcvmFf7hvARGz+8PeG7iOCol9Xa6zR3MOU5jiDkjrrvEw3Ne05ZjeOO8SR74KyGURo73RZh9eTT4UWSc7aaDu6M2KwPaZgjpwT7mSWDKKzg9KnGQ4XpPaJhz0RY7E55ooUM8F3tissSIWIyAU3dtxyqVI3fdAaBRSRaAFsabR7fdMwNX9RcvZX0R0Q4aALnbHcjCAkSC0GZOTNYVlmpCz3aSiLDACm4EMALyV+oceEezv1LjwiDfdpCYfBlU6KftMQKp7WXr2UBxGZ7o8T8qnkraecrHgFG97XKXgpW0N4drHDQaCg4ak+K6WSAbzd9dVHXRDxOLjWo55k/BScXU7zM/AcyJcl6HG1KKPPuTsbm/Iy+jSd/kBp1+qIV7Jua3mfE19Jou0iUm/hFd1P1n1Q0ETcXHORPKRlzRIgJ94FvZ3hwmeQ18vNNWsU8vn8EU1tSdwaPIT/tQ0UT6gddPVXTKSRyw2QuiNaBqG8zI+p8luey9hkwHcAst2PseOLi/BXmZgLaLrgYYYHVBm8yx9g0Fth+Q2S9JeAXSFXBAkpuIJp2SQ9wCqyUZT7WNmscLtmDvMqfA5rMbtizlxp9c19GXtaYDmlkR7JOBBBIyK+fb9uj7Ja3w5zhk4obhk5hyIOssj4IlT4cSlq5Uie2W2iNnfhd/pvoR+BwOfn5hXSNbAcsisnjxJHFvz8d6umwFuEWKILz+X5Je/TKT3o0dFq1DMZ/wXG7rCX1OStl22INGS5ZLCGgURzIgCPp9Koe59iur1srnhdDpkExEfNNxiSU62BMJx8md0NvhzyXPsRR8GCAKpXbhTtXkjd9jPrMZJ2Pb5BPWu6XsdKU57k+Nk3PHedLgF5WOknOWGj10raeJSZXLReZJVC22vIviCGJybn+Yj5LU7ZsO5oLmunLQhZHf9ncLS4O/E49HFh/sktSij05coBrdRXOnbUz1iaGNaOEz4lFsfPvu/lHlPhSgUWy0VJ0HRORbwxGXQbvFNYbZkZSQ5GiVP1y5rtlGh1q7gJTP/ABHVyDdEA7xyGQ/EeG9F2YTBnScvn8v6UTpAP3MIiPk0nUmfjoB1PmUPDGXAE+MhT4dVy0xcRkDQfXx816G2ZA/EZH8oMz8OijpF8ZfBctgw+R7JmNxOJ05hrZUaC6W6suKvUa8LWwT7Nvg1zT6lU+zbZw7JAwtAnuyHNV+3bW2qM6QEZ2L3Wsa5jTkaULjmDpmENRcuUGk4w4Zf2beRGmUWC5tZGUpeIVnu69WxWhzZyO/NZHcVtc4tBxse7vNbEIc17Tlhdqf8SWibM2wzwPbhcOU0OScXyWxGUcon48eSzzanaJ/aSc/DDByaC5x5DLmr7fLD2Rw55DWU6LLLzuJ0eHFMziBkyH3miRNXOeZYnSmZCnEq0Y5fJXdhZSDrr2ssDaO7zjL3wSTpkVEe1aFA7CDFhAAmJhplJzXHLT3VHDYsxGmTAyISzCGO7QN96Zc4kyBBb0yTe3twRrNYoAiOLgItaUBLDh8gURRSksMFOUnF5RVmRZiqn9g5i2whSROu6hpxElUIcYhTlxRHdoHMLmlnexNqW8ZagZkbgUZrACLyfTDHTYN69BgGc81C7HXp9ogd6XawyGRAMiZBzXt4Oa5rhzGiuFlhgNRFyBl7QIQidE6JNThtzQZJ50MOE1dFGAPhOdlku/YTuUiXBoTH28LsHZBYtlHaApq+Hva3+GJlVu27VFzh2YJkdyPg7TAgYgQfCaRlqK5bop4+TZ/xLobZNZ+CasGJ0HviRIWE+0uBhtJIEhI5a4nF8+rz0K1e3bWhok0EnSklle30QuayYM8/HM/IKPVi0oJ5+TlprIxlOSwiiR4hBAH0TquNihorU/WZXr0hFsjoRTp/hBQTWuWaYiuDPseJYJCE4vf5Dhx8UVabYPcb9cPRAtj4W8TVOQCG1NXHy8VVlo8IPgM/X61VhuW6cZmRU5DcN3ioOxyMpVOnD9VpmyV2BoBdml7JY4HqYJLcDt9nrTKJm/MTqG8QN4Tlu2N7d+OMGudJoxSc2eESDi0UnIeiv0NgknMAU7njANpZzgqcDZ6TWtdMtaJNAmAACSM5nMznOalocDvg7td6lSxNObJVfJKH3d5qCFgE9yMgZJBfIqSo2y7G6magPaJdIjWCOyVRDL2/mZ3x/bLmVacdFF39EHYRZ5dm/wDsK7o7GeD5dhia0D2Z2Yds+Y+4JT3hwJPQKkWaB7vgPMLXtgLtEKIxrvvshkS/M9pHWIxNS54E4LCyWH2eWXBabwDZiGyM1jRoC0OmBuABbTQSWjwKtVP2RssmWh4/81qtD6agRCxvkxW+yNk1Fj0Bn2DMu2szvRb3hoQdrvMMnMqqW/aQvita3LEJrpTjDsmEJWPCLnaZFii/sY3nqhtoLcWWV7mukQ0kdFlv73Wn/wBjvJUstUHhoao0krU3nBpVmu+HwHxRL7JD4KpWG9XyzTNuvWID7yx46yGcbTd/wrZSxuLHbLvhkg8VWdtrpY+C2pmMQ51In0K9ZLyefvL15RC5hBOdRwM5+qs9THdhIvLSTXEpGa2iwiJZiCO8w89R8PNVFucvFXm0xQHkDJxPnMBU+8WYXzGU5851C0KZZyYOqhtax+BVM93r8kiRIJ0B+vVOw4c2zUtc10h8GOXUwtaZ7jIn4eSu5JAlBy4QXslZi4z3LVLojUCzzYIgh2+ivtlEkjc/cadOPTRaoEaifD1DWa0I6HGURmVlELdGko22X5BhDFGiNYD+IyR0NoJqmLTd0JxnhE/Lpkr58lFjyCWHa6zE4WvD55YSHeiMjXkIlIYExmToPiVG2i4WvcDQS/C1o85UR0KythCQIA8QJrsktR8dg7bU5hk4qJ20vbDYbQ7/AOTmjxf3B/cpK12ljjhBBdnQgkcaKi+1m2GHZIcPIxXiY4MGI8p4VWCbkkRZLEGykWOEHNcdzB0oPSavWx96l8GHEzMF2W9hIDhycQf5WrO7vjdx28sPwUnsvff2eLI1YT32nIgiR6tJCe+4ivB9CbOsDLO0TnIvqc59o81Tl5X6ILCSqls9tCwNczFiFHMrVzDQH8wlJw3iaFvx5jChy8cuah3YXBypzLkavLaGJFBcKN9UFd18sfkaz5zTsBuOGWtEzKSrVhuh8OM7PjLIrPlGVyblx9jRrlCmSS6LxEixbQMB93XinP3UbuRtzx2MYJkTkiP2y3eE5XW3FbmKW6j3ezhEHY7LIKOvYyU3GigBQVtdiK8zQ3KW5nrKG5S3MGskeSRetv7paM5dFxwkJ7lDmMXBziZTy4AfRPJakIKTyD1tqisLsh4x/ifl+CrtpdiLgcpg9R+gVgijuudKUzIDcM/kVAWmDLFyK06uDy17yS2yNlEUuY6XDgMvh5L21ljdBa0NcQ1zQHNE+9J0Sp3yp1CD2XtZZaBXOY+vNTW1NoDmtOeAzlvngcfNS3iwiK3Uv4I3Yi9BCtABPdfTwOny5rZrGA4AhfPZkHEigDjKuW6vRarsXtZjYGvPeFDx4oWprz7kX01nGwu4ZIothKHhRg8TCLgFJobbIqNfkWG+ToEQt/G3Dh9Z+SIG0Lj/AOGIP5XO/RSRgU+pIR13GdDLwR4yS7Ji4eUCRb3iH3YcQniC0DrRcEKM8TfKGOPed8upRbbJG0iH+mvUuREC5zm4lx/3Gn9IkEXevBdzguhi77MGwzLUzmczpM9FkPtgvHHa4cKf+lDmfzPMz/xDFt0aFhaSaACZO4DNfNG0d5fabXGjaPeSPy5NH9ICmmOZbjP1M8rH3O3PUy3eh/z5hdtbCx1dPoFD2CP2bweUtCDn5Kx2+yMiwg+ctA7dwf6T4jejye1/DAwjvjx2gjZa9TjawGs+7UZnNtdD6yWjwY7SyY90TnvnqDuyyWKQw6G4Zgg886Hw4rUbLGM2boknOHLPnlyQJxw8oYg90cMuVyWNohzlU1Krd621rIjnZVkFLPvXBD8aBZ3tNbHRYghsqSdFZYlhIF+3LYbd9sjWmOWwzTU6AK0fuof/AGORGw+zIgwgSO8alWvsOCMognIo1stBJQrmko11n1Tlngg04LzEZKK4Pc7lGPBXr1cWwzxBUFDi4hIZE4R4Cp85K9bT3disr3N0a48pGZ+KzeAS0unTD3erjPx8VpaSXqQyjD1lilJBsWDiIAy9frPmFC3pDqAPrTzPxUxAtQk527ujn+k+qjnRAGF5zOXOfkB/cnoJ5M2zDWCMu9kozfEI2+4vdcZ0mB4yl9ck/dF3lzsciToMvqaGvGF2jqEYGT72jnHMga7hwCv3MFhxr/JBCvoirpt5hvCTaYeHhLIa80FrNH7QrlxeTWbiv54lI4hu1lwOvgVcbtvxj9ZHUHPosb2bvYte0cct6vcSEHtDm09RzWfbXtZq1T9SJo0G0AhFwYg1WTtvm0Qcjjbxz6o6ze0WVIjHA8KqqTJcDVWlq654GqzqzbddoZMa8nwl5lQl+e1d0F74QhEvZQ94YZyBlOu9Ei3J4SBzgoLMmWT2q7RCBYYjWuk+N/Cbvk73zyZPqFgkAIy/9o41si9pGdOQk1oo1g3AfHMoWGKTGYTdcNq5M+yalLgldobKwCHFhiQcJEAkjEAJkTqJznKvA7u3HeuCcN9Ybve4aYhxFOijYlQCMt24poCRorOOVhnKW2WUWD7OcLoT+8BLs3aibpDCd3BahcFhxAOOjWtHIVWf7PwTHENuuMDjJtfUhahELbPAPASHEpbtjbwlx5Ii/HDHgZ5b05stssO0xvFeKI2Y2efEd2j8zVXiz2ANkAjQgAsn4HIcEMaudpw8lKQLv1KJ+xtTHCFcmUOjiSDi2zCZrsVklH2ibiGjMmQXk6q0+D6Dtilkuey1nFoa9r/dcwt5OoZdVke0t3OgWuNDdQtLT6CfAEyd4Fb7s1dXZQWjUSPkqD7WbqEZzYkMfxGgggCrwCZU1ImfETXoIUxprSPJTsd10tvRk0aIQwCep60H14JyFC7V7G/dABIynn8mhD2mC4DCc6kSqCDXPVOWO09m0uOshLUgfAmnhNW8cAH3yT9oiYR2baFw70tGyo3hPXgg7UQxgI3SGlfhqoyBeebnVJ8+C5Fj4yXv91ueszo0DjruAVYwa7LysTXBHWtk6nLTjxQbs0bFeXuyru3cPRDxoUkwhN8irO8tIINQZiWfJaXspejYzZZOGY0O+XisyYpO7LwdCeHsPeHU8OKHbXvQWi305fBrkS6QdM0M/Z0Tq0BE7K7SMtEPQEUIzLTuKsJhzWY8xeDUUyDg2NkFhdQBoJcToBUrELZajFe+Kc3uLjzP6rZfaBbBDsMeWrcP9Tg30JWJwRQhO6VcNiGsm20hLmdEqDEknYzZOI0z6gH4ph7JJsSHQZHgfJdD6yKaKkLtsHaFs8ifJVbxyEim3gvmwliDWiJqPVxmfIBTtqtZtFpZCae60zdunNVS47SYdmpmXEDjKiuOwlzuBL35mqXj2xyXCRod3wRDhgDcpewwNSoayPxPDdysnutTifHAhIGvG8WwmzKr373hQ21N9Y3lodINzVX/AGgxAlY84iHhSsZkLjx6IjZC7DGtOI+6z1KGvCBJaBsNc3ZQQSKuqVlaCCnLJ6j6leq6OO3wT1reIcM8Asvv28QXueSJNrPgFedrrxDIZG+iwTa3aHtSYUI/wwe87/2Hx1aPPon782TUF+WY2jcaKnbPt8IGvy9WRo5LGYW0lLXe8jec/ozhLazIjKQ+devmusi6Hr9fVSmntM6H5JhQwZ8rd3LBp1kiI4PZtGkyeeXoPNc7MHgfI/JFQMjr8OWmah8ER5O2az4IZec/db4nX1Tf2GecwAMRO4fXqpmFY5sYOfm74BIveBgYG6xHV/IykuteSDv5wMeliOSsO9/gaeH1RP8Aun6zS7VZ8IbiEi4iQ1l9eqIvGBJrXyzz8QJH5phSFXDsP2dvQwYzXaE4XaZ0BO//ACtjsdq7Rgkay5rBGPqr9svtG57Qw/6jBIHLG0UBPEZdEpqqsrchzSWJ/pv+Ar2r2vDZWQhnEiDmGzJ88Ky6yvk8bhT9eqvntHJe2ET7wxU1BOY8aLP3d0hF03+tAdWn6g7E9760ovPbNs93olPIMjvSmQ6y3pgXRyJA+uitFxwR2bhq0eRH6KK+yEtB1Rl120Nc05A913DcUCbysIarW15ZatjLE2IWNdKgLhxBJn6ea0nsMADWdVk0CI6DgfD95h6y4cR6rQtn9pBFacbcDwA4g5EHIg7kODyFsiy17Pwu+SVYbyfKG7wVN2bvoPjluW4K5W9mKGfBOQw0sCFialyYJe15Fz3uJ7oceZmVDftsbkVtHY3stESGR94yGgBM5qM/Yh3lR7YcGnXpL71uiuDU7vsfbRmjScytMssDC0AKtbJ3Vhm85lRvtb22NiswhQXStEcENIzhsFHPG41wjiSdEj9Pr2VZ+5X6nf6lm2PSKH7XNs2xY7rPZ3TawlsV4NHOyLG8BkTqaZCuakLgfuTgiLQUfJnSm3hMQIaXLRL7ZJKtgpkbLPrekRjkRQj01B4fNOFJP18VSSJTwWOyWj/SpRwPoXfFKvaAXWhrf9vQTcT8EA2KWQYL/wADxXgJg/2qetJBj4hk2Ef7h+iz2trz+TWi9yw/gqN7MLokvwyA8P8AKkrfCD4AlqAes59KJF4QMEZk8nCvI5+nReacER8M5A08DUeRRk8pYF9uG8+StueWmRUpdV4OhRGxGkTaZ8CNQeBCXa7GC9wzGI/pJDPu5zBiHeZrvb48OKOpJrDFXCUXlF1v6My1GHEZ7hzBzDpVnx7sv8qg3pZMDyZHCSZHerLstbxjbCcRge4CZ+64gtn5y5BTW1lxD7K4Sk6HX59RVLRfpS2+B2UVfXvXa7M4gOnTojbMZy4HyUY12EzRjHycNzk20Z0XyWZjJQ3b216FRTmyqKtM5jd8lKxbWGiG4ijxJ3QT88XRDusrmOm2oNRuI+aWXDHpLcuB+wW8Obgeayod+4+IUld95xYTiRJ0hKTtRn3TqoOJZQeB6SKdg2h7aOruKq4rtBIya4ZYLs2v7K1Q4lZEyI3AmR6L6Fu21iLDBFZhfOVzbPmI0vLhIGgd3cRIrImhPCa07YXaXs5QYhyo0n0TVXW0JPRTuqd0XnHgf282TxO7Zg7wFRvCon2V34T0K3juxG70H+wYe4Iy2+Q2k+rOiv05rOAqxQQxg0ovmP2gbRm2W6NGnNmLBC3CGyjSN06u/mK2vbPbVkOwRyx3fMMsbLRz+4DyxT5L5uixN3LwQK3FxW3ox7YSg/f2KBXcSYxFekUUCEYktr0LgcvVC44MKbKRDjJ41UnEtDIfZxD1Jc1p/wB8muaPAy/48U/d1snjbmRAkAc6YDL0Cr+MiY3y8siEbDtJD2xs/uRAPDPmPNqUnWN12hd/WtrzCllh89K80i8xWHE1wgO/ll8CPoJi0WcOBaJ72+GYI4GaKgEPgd6hYQHbxo1/ImR/MhrCSD8tvP8A2AS1MLSH5tMvDnu8VKWOMCA5lTQOGvTf6oezzE2PE2nLcfA6HUISJAdBdiZVh0OThTM6H06Kf3cFU3HnwSdpu+DFrDc1rjoKAn8unJAbQ3taXgMjOOGQAkAAZauI97nvTrnh7cVQdZiYJ4y+9/uHveITbrRjbhccTd/vEbp6keNfFWi2u+SssPrjP9Mq8UJ2FVhG6oT1tghpkZc/mPkm7Ke8BnOlMqpnIm1hkrYrSIsMMdObd2euW/WiIs14GEcLu+yeuY+IKgmvLHzGh9FKNf2neb72oyxfqgyj/QxCb8dkubZCf7rwDudn6TSBEaCA6REwZjPjTwUQ5jXULCD8fFNxIRZQOr5eE8lTYgvqt+Dcdhr7hfs+IHSP8Rx7wE3NIABLd8xKXzVcce9MUrpSSpeyl5FsUMOTzI8HaK9OhYfeT+njuX4PR/SVBVymny+yfuLbKJCk183N36hWP9/4W89Flt43w1gkM9wUP+33bvNGnOmLwyuo02lsnlr+ie9qJ7Kyw2axHknwYPm8dFl7YwGa0D2zW4OtkOEMoUEdXku9MKoPZBZ9Fargoo8xqbXbY5MU2MEsEJkQk40I4sOgBcLFya4IwXHDb4W5dhxE/Qpp8JQcKcEuBFwngaOG8Jlr5ZpYXNZJTwHWeDMd2bmjdPGzw3jgpCxMeKhrYgqDoSDSRGSr73EEFpLSNRmiYN9ulKI0P3GeF48HAJWdUvA3XdHyWX7C0Nk2eH8L64eE5z+vFDWqyOYN7d2fn10CjbPezROURwOoiDGPDEMx4jmiA57hibIjXCcQ5SJA8kDZJdjPqQl0A9mQcTDNuo4fWvBDW6HhcHt13ef+PFSsGHPvgSE8LxzEnDkT0SY1lD4b2mjmuIHjUE+iNGfPICVfHBC2vvsBEp6+BQzXCHkZu1d90Dc3f49N6LbCNWniP1UW8VkUwkKNhcWHMnr1qkw3kZGSfgOmAd49FyNDU4KphUG8cZAiCopiHvddeaMtdjIYCCHA/ofHfRQ1mMntnUTE1aI8NrWsLT708QOQ3Hol7Pa1gbqe9PIHs23+OC6gZJ1eBmrLet7mJRtB5qOs1jDC6lX1Hg2Q9SpzZ3Z4x35UC5Wyftj5N3SRVdDk35K39nJO/inPsBWws2Hhhnu1kgf3IG5F9CX3KLW0mRbe23tLytLtBELB4MAZ/wBVBtenLwjdpGiPP3oj3f1OJ+KGLCiLo82+WEYUgwymmxyE8y1qSp4MSjCCW17SldmpOBXMIyS2WjennMTESEoOHTIpLm0omJkJbYi44cBmEzFYvQokiQnnCa44GcNV2BFLTQkGcpgmaUBIph9OVVVolPBZ7gtZiOcx1SWZ7yHCU+pRtrs0o7uLuuJoB9JqK2YeBED8gcIP9TT/ANZKyxY7DHxGUnOL57gC4Aebeiz7OJ8GrU90FkrMdgx4Xa5HVQt52Qh2XA/PmJKxbR2bAYc6d0ejT8VzaO7zKZ97AHdHBv8A2CYrl18itsM7vgrdhfSW4/oj3MmFF2Z/e8aKVhOmEyJgUVslK2KIYhY3eH/FBxWIi4rT2UZp40/moUOxcBqZYkWG6Y0osIv7zQcNMyHUkJrXdnOwhUJwH/6NdDPVwA81iF3W+oacmmmjh9FbHsdebrU2QisDxTC8x8R4/wCpLyQq3teByU3swnwXqyxWuHdcHDgQR1Ce7AKHg3DEnNxhz3t7RrgeDi4p77Faf/0D+lvyTqkzPl3wfKRdU+KWmQnGqiIO4V7AEmaW1SQcEILoiSyXU5JccIFq3hdFoaV5wTL2hccOloKYexMMeQ5FAzCg4HeagomG9DRjl4pyEuOHntTDwiNE08LmcP3XacM27zTl9BG2xzmETnVswd4P60URD94KdtJxWcTrLLmHT/tb0S1ixIbqeY4+wVtBbu1bCP4XOHCUmS/tKZva8jFD3O3MhtHEu7Rx/wCA6hBRPcPj8AhLQ7LmphBcfBFk3z8kdaWYXzGRqFJQHUB3/RQVtHdHifREWD3R4o4qEvCGiDyqinJqIFxx4WwB0yKEzBGYWhezm2Pd2pZDMVrQwuLffbUyLRMTWaRT3eZ+C1f2AMHaWvhBhHnieq7FkKrWjW7gvlseHQ95pkQZhwPEOAIUn9mbx6qKtcFrZvaAHzAxChIm2h380T9odv8ARF5Bs//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304800"/>
            <a:ext cx="2895600" cy="40143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05200" y="3276600"/>
            <a:ext cx="3047047" cy="30470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0969" y="4191000"/>
            <a:ext cx="249555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noChangeArrowheads="1"/>
          </p:cNvPicPr>
          <p:nvPr/>
        </p:nvPicPr>
        <p:blipFill rotWithShape="1">
          <a:blip r:embed="rId7" cstate="print">
            <a:extLst>
              <a:ext uri="{28A0092B-C50C-407E-A947-70E740481C1C}">
                <a14:useLocalDpi xmlns:a14="http://schemas.microsoft.com/office/drawing/2010/main" xmlns="" xmlns:lc="http://schemas.openxmlformats.org/drawingml/2006/lockedCanvas" val="0"/>
              </a:ext>
            </a:extLst>
          </a:blip>
          <a:srcRect r="37461"/>
          <a:stretch/>
        </p:blipFill>
        <p:spPr bwMode="auto">
          <a:xfrm>
            <a:off x="6248400" y="3581400"/>
            <a:ext cx="2490789" cy="2657475"/>
          </a:xfrm>
          <a:prstGeom prst="rect">
            <a:avLst/>
          </a:prstGeom>
          <a:noFill/>
          <a:ln w="38100">
            <a:solidFill>
              <a:schemeClr val="accent1"/>
            </a:solidFill>
          </a:ln>
          <a:effectLst/>
          <a:extLs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chemeClr val="tx1"/>
                </a:solidFill>
                <a:miter lim="800000"/>
                <a:headEnd/>
                <a:tailEnd/>
              </a14:hiddenLine>
            </a:ex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7199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wipe(down)">
                                      <p:cBhvr>
                                        <p:cTn id="15" dur="500"/>
                                        <p:tgtEl>
                                          <p:spTgt spid="61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152"/>
                                        </p:tgtEl>
                                        <p:attrNameLst>
                                          <p:attrName>style.visibility</p:attrName>
                                        </p:attrNameLst>
                                      </p:cBhvr>
                                      <p:to>
                                        <p:strVal val="visible"/>
                                      </p:to>
                                    </p:set>
                                    <p:animEffect transition="in" filter="wipe(down)">
                                      <p:cBhvr>
                                        <p:cTn id="20"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0" indent="0" algn="r">
              <a:buNone/>
            </a:pPr>
            <a:endParaRPr lang="en-US" sz="1800" dirty="0"/>
          </a:p>
        </p:txBody>
      </p:sp>
      <p:sp>
        <p:nvSpPr>
          <p:cNvPr id="4" name="Title 3"/>
          <p:cNvSpPr>
            <a:spLocks noGrp="1"/>
          </p:cNvSpPr>
          <p:nvPr>
            <p:ph type="title"/>
          </p:nvPr>
        </p:nvSpPr>
        <p:spPr>
          <a:xfrm>
            <a:off x="533400" y="152400"/>
            <a:ext cx="7265818" cy="758952"/>
          </a:xfrm>
        </p:spPr>
        <p:txBody>
          <a:bodyPr>
            <a:normAutofit fontScale="90000"/>
          </a:bodyPr>
          <a:lstStyle/>
          <a:p>
            <a:r>
              <a:rPr lang="en-US" dirty="0" smtClean="0">
                <a:latin typeface="Times New Roman" pitchFamily="28" charset="0"/>
              </a:rPr>
              <a:t/>
            </a:r>
            <a:br>
              <a:rPr lang="en-US" dirty="0" smtClean="0">
                <a:latin typeface="Times New Roman" pitchFamily="28" charset="0"/>
              </a:rPr>
            </a:br>
            <a:r>
              <a:rPr lang="en-US" dirty="0">
                <a:latin typeface="Times New Roman" pitchFamily="28" charset="0"/>
              </a:rPr>
              <a:t/>
            </a:r>
            <a:br>
              <a:rPr lang="en-US" dirty="0">
                <a:latin typeface="Times New Roman" pitchFamily="28" charset="0"/>
              </a:rPr>
            </a:br>
            <a:r>
              <a:rPr lang="en-US" dirty="0" smtClean="0">
                <a:latin typeface="Times New Roman" pitchFamily="28" charset="0"/>
              </a:rPr>
              <a:t/>
            </a:r>
            <a:br>
              <a:rPr lang="en-US" dirty="0" smtClean="0">
                <a:latin typeface="Times New Roman" pitchFamily="28" charset="0"/>
              </a:rPr>
            </a:br>
            <a:r>
              <a:rPr lang="en-US" dirty="0">
                <a:solidFill>
                  <a:schemeClr val="bg2"/>
                </a:solidFill>
                <a:latin typeface="Times New Roman" pitchFamily="28" charset="0"/>
              </a:rPr>
              <a:t/>
            </a:r>
            <a:br>
              <a:rPr lang="en-US" dirty="0">
                <a:solidFill>
                  <a:schemeClr val="bg2"/>
                </a:solidFill>
                <a:latin typeface="Times New Roman" pitchFamily="28" charset="0"/>
              </a:rPr>
            </a:br>
            <a:r>
              <a:rPr lang="en-US" dirty="0">
                <a:solidFill>
                  <a:schemeClr val="bg2"/>
                </a:solidFill>
                <a:latin typeface="Times New Roman" pitchFamily="28" charset="0"/>
              </a:rPr>
              <a:t/>
            </a:r>
            <a:br>
              <a:rPr lang="en-US" dirty="0">
                <a:solidFill>
                  <a:schemeClr val="bg2"/>
                </a:solidFill>
                <a:latin typeface="Times New Roman" pitchFamily="28" charset="0"/>
              </a:rPr>
            </a:br>
            <a:r>
              <a:rPr lang="en-US" dirty="0" smtClean="0">
                <a:solidFill>
                  <a:schemeClr val="accent1">
                    <a:lumMod val="60000"/>
                    <a:lumOff val="40000"/>
                  </a:schemeClr>
                </a:solidFill>
                <a:latin typeface="Times New Roman" pitchFamily="28" charset="0"/>
              </a:rPr>
              <a:t>Evolutionary Migration Pathway  - </a:t>
            </a:r>
            <a:r>
              <a:rPr lang="en-US" i="1" dirty="0" smtClean="0">
                <a:solidFill>
                  <a:schemeClr val="accent1">
                    <a:lumMod val="60000"/>
                    <a:lumOff val="40000"/>
                  </a:schemeClr>
                </a:solidFill>
                <a:latin typeface="Times New Roman" pitchFamily="28" charset="0"/>
              </a:rPr>
              <a:t>Castanea</a:t>
            </a:r>
            <a:endParaRPr lang="en-US" i="1" dirty="0">
              <a:solidFill>
                <a:schemeClr val="accent1">
                  <a:lumMod val="60000"/>
                  <a:lumOff val="40000"/>
                </a:schemeClr>
              </a:solidFill>
            </a:endParaRPr>
          </a:p>
        </p:txBody>
      </p:sp>
      <p:pic>
        <p:nvPicPr>
          <p:cNvPr id="5" name="Picture 2" descr="Figure1"/>
          <p:cNvPicPr>
            <a:picLocks noChangeAspect="1" noChangeArrowheads="1"/>
          </p:cNvPicPr>
          <p:nvPr/>
        </p:nvPicPr>
        <p:blipFill>
          <a:blip r:embed="rId3" cstate="print"/>
          <a:srcRect t="7202" b="16806"/>
          <a:stretch>
            <a:fillRect/>
          </a:stretch>
        </p:blipFill>
        <p:spPr bwMode="auto">
          <a:xfrm>
            <a:off x="316080" y="1447800"/>
            <a:ext cx="8523120" cy="4800600"/>
          </a:xfrm>
          <a:prstGeom prst="rect">
            <a:avLst/>
          </a:prstGeom>
          <a:noFill/>
          <a:ln w="28575">
            <a:solidFill>
              <a:srgbClr val="000000"/>
            </a:solidFill>
            <a:miter lim="800000"/>
            <a:headEnd/>
            <a:tailEnd/>
          </a:ln>
        </p:spPr>
      </p:pic>
      <p:pic>
        <p:nvPicPr>
          <p:cNvPr id="6" name="Content Placeholder 5" descr="0212"/>
          <p:cNvPicPr>
            <a:picLocks noGrp="1" noChangeAspect="1" noChangeArrowheads="1"/>
          </p:cNvPicPr>
          <p:nvPr>
            <p:ph sz="half" idx="2"/>
          </p:nvPr>
        </p:nvPicPr>
        <p:blipFill>
          <a:blip r:embed="rId4" cstate="print"/>
          <a:srcRect/>
          <a:stretch>
            <a:fillRect/>
          </a:stretch>
        </p:blipFill>
        <p:spPr bwMode="auto">
          <a:xfrm>
            <a:off x="598320" y="3924300"/>
            <a:ext cx="763755" cy="2250104"/>
          </a:xfrm>
          <a:prstGeom prst="rect">
            <a:avLst/>
          </a:prstGeom>
          <a:noFill/>
          <a:ln w="38100">
            <a:solidFill>
              <a:srgbClr val="000000"/>
            </a:solidFill>
            <a:miter lim="800000"/>
            <a:headEnd/>
            <a:tailEnd/>
          </a:ln>
        </p:spPr>
      </p:pic>
      <p:sp>
        <p:nvSpPr>
          <p:cNvPr id="8" name="TextBox 7"/>
          <p:cNvSpPr txBox="1"/>
          <p:nvPr/>
        </p:nvSpPr>
        <p:spPr>
          <a:xfrm>
            <a:off x="3267075" y="5048071"/>
            <a:ext cx="4724400" cy="1200329"/>
          </a:xfrm>
          <a:prstGeom prst="rect">
            <a:avLst/>
          </a:prstGeom>
          <a:noFill/>
        </p:spPr>
        <p:txBody>
          <a:bodyPr wrap="square" rtlCol="0">
            <a:spAutoFit/>
          </a:bodyPr>
          <a:lstStyle/>
          <a:p>
            <a:r>
              <a:rPr lang="en-US" sz="2400" b="1" dirty="0" smtClean="0">
                <a:solidFill>
                  <a:srgbClr val="00B050"/>
                </a:solidFill>
              </a:rPr>
              <a:t>American chestnut probably diverged from European chestnut some 35  - 40 million years ago</a:t>
            </a:r>
            <a:endParaRPr lang="en-US" sz="2400" b="1" dirty="0">
              <a:solidFill>
                <a:srgbClr val="00B050"/>
              </a:solidFill>
            </a:endParaRPr>
          </a:p>
        </p:txBody>
      </p:sp>
    </p:spTree>
    <p:extLst>
      <p:ext uri="{BB962C8B-B14F-4D97-AF65-F5344CB8AC3E}">
        <p14:creationId xmlns:p14="http://schemas.microsoft.com/office/powerpoint/2010/main" xmlns="" val="275198686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Pictures\2016-05-31 001\IMG_0452.JPG"/>
          <p:cNvPicPr/>
          <p:nvPr/>
        </p:nvPicPr>
        <p:blipFill>
          <a:blip r:embed="rId2" cstate="print"/>
          <a:srcRect/>
          <a:stretch>
            <a:fillRect/>
          </a:stretch>
        </p:blipFill>
        <p:spPr bwMode="auto">
          <a:xfrm>
            <a:off x="228600" y="228600"/>
            <a:ext cx="4495800" cy="3820451"/>
          </a:xfrm>
          <a:prstGeom prst="rect">
            <a:avLst/>
          </a:prstGeom>
          <a:noFill/>
          <a:ln w="38100">
            <a:solidFill>
              <a:srgbClr val="FFC000"/>
            </a:solidFill>
            <a:miter lim="800000"/>
            <a:headEnd/>
            <a:tailEnd/>
          </a:ln>
        </p:spPr>
      </p:pic>
      <p:pic>
        <p:nvPicPr>
          <p:cNvPr id="4" name="Content Placeholder 7" descr="C:\Users\user\Pictures\2016-06-02 chestnuts monson westboro weston pittsfield spring 16\IMG_0461.JPG"/>
          <p:cNvPicPr>
            <a:picLocks/>
          </p:cNvPicPr>
          <p:nvPr/>
        </p:nvPicPr>
        <p:blipFill>
          <a:blip r:embed="rId3" cstate="print"/>
          <a:srcRect/>
          <a:stretch>
            <a:fillRect/>
          </a:stretch>
        </p:blipFill>
        <p:spPr bwMode="auto">
          <a:xfrm>
            <a:off x="5105400" y="762000"/>
            <a:ext cx="3586655" cy="4800600"/>
          </a:xfrm>
          <a:prstGeom prst="rect">
            <a:avLst/>
          </a:prstGeom>
          <a:noFill/>
          <a:ln w="38100">
            <a:solidFill>
              <a:srgbClr val="FFC000"/>
            </a:solidFill>
            <a:miter lim="800000"/>
            <a:headEnd/>
            <a:tailEnd/>
          </a:ln>
        </p:spPr>
      </p:pic>
      <p:pic>
        <p:nvPicPr>
          <p:cNvPr id="2" name="Picture 1" descr="http://landssake.org/wp-content/uploads/2015/12/About-Us-Page-Picture.jpg"/>
          <p:cNvPicPr/>
          <p:nvPr/>
        </p:nvPicPr>
        <p:blipFill>
          <a:blip r:embed="rId4" cstate="print"/>
          <a:srcRect l="17147" t="18269" r="18573" b="6731"/>
          <a:stretch>
            <a:fillRect/>
          </a:stretch>
        </p:blipFill>
        <p:spPr bwMode="auto">
          <a:xfrm>
            <a:off x="609600" y="3962400"/>
            <a:ext cx="4343400" cy="2286000"/>
          </a:xfrm>
          <a:prstGeom prst="rect">
            <a:avLst/>
          </a:prstGeom>
          <a:noFill/>
          <a:ln w="38100">
            <a:solidFill>
              <a:srgbClr val="FFC000"/>
            </a:solidFill>
            <a:miter lim="800000"/>
            <a:headEnd/>
            <a:tailEnd/>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Calibri" panose="020F0502020204030204" pitchFamily="34" charset="0"/>
              </a:rPr>
              <a:t>Leaf differences</a:t>
            </a:r>
          </a:p>
        </p:txBody>
      </p:sp>
      <p:pic>
        <p:nvPicPr>
          <p:cNvPr id="3" name="Picture 2" descr="https://encrypted-tbn2.gstatic.com/images?q=tbn:ANd9GcQ_g7THTF0csmQJBfK9hzz_BPX47Lo_A_JjIa_5R-mBbJ62Wf4Kqg">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1447800"/>
            <a:ext cx="8001000" cy="4724400"/>
          </a:xfrm>
          <a:prstGeom prst="rect">
            <a:avLst/>
          </a:prstGeom>
          <a:noFill/>
          <a:ln>
            <a:noFill/>
          </a:ln>
        </p:spPr>
      </p:pic>
    </p:spTree>
    <p:extLst>
      <p:ext uri="{BB962C8B-B14F-4D97-AF65-F5344CB8AC3E}">
        <p14:creationId xmlns:p14="http://schemas.microsoft.com/office/powerpoint/2010/main" xmlns="" val="329245602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1510" y="514350"/>
            <a:ext cx="7540625" cy="2420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4114800"/>
            <a:ext cx="7546975" cy="199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1000" y="615434"/>
            <a:ext cx="4343400" cy="646331"/>
          </a:xfrm>
          <a:prstGeom prst="rect">
            <a:avLst/>
          </a:prstGeom>
          <a:noFill/>
        </p:spPr>
        <p:txBody>
          <a:bodyPr wrap="square" rtlCol="0">
            <a:spAutoFit/>
          </a:bodyPr>
          <a:lstStyle/>
          <a:p>
            <a:pPr algn="ctr"/>
            <a:endParaRPr lang="en-US" sz="3600" b="1" dirty="0" smtClean="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1050" y="576921"/>
            <a:ext cx="4154748" cy="557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chestnut_logger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393" r="8318" b="5682"/>
          <a:stretch/>
        </p:blipFill>
        <p:spPr bwMode="auto">
          <a:xfrm>
            <a:off x="381000" y="576921"/>
            <a:ext cx="3962400" cy="5574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437784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2014\TACF\pictures\Caulkins pics\2014-12-09 caulkins chestnut log 2\caulkins chestnut log 2 001.jpg"/>
          <p:cNvPicPr>
            <a:picLocks noChangeAspect="1" noChangeArrowheads="1"/>
          </p:cNvPicPr>
          <p:nvPr/>
        </p:nvPicPr>
        <p:blipFill>
          <a:blip r:embed="rId2" cstate="print"/>
          <a:srcRect/>
          <a:stretch>
            <a:fillRect/>
          </a:stretch>
        </p:blipFill>
        <p:spPr bwMode="auto">
          <a:xfrm>
            <a:off x="533400" y="304800"/>
            <a:ext cx="8153400" cy="6023747"/>
          </a:xfrm>
          <a:prstGeom prst="roundRect">
            <a:avLst>
              <a:gd name="adj" fmla="val 8594"/>
            </a:avLst>
          </a:prstGeom>
          <a:solidFill>
            <a:srgbClr val="FFFFFF">
              <a:shade val="85000"/>
            </a:srgbClr>
          </a:solidFill>
          <a:ln w="28575">
            <a:solidFill>
              <a:schemeClr val="accent1"/>
            </a:solid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04800"/>
            <a:ext cx="5105400"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8800" y="304799"/>
            <a:ext cx="3200400" cy="33481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l="10000" t="16667" r="10000" b="20833"/>
          <a:stretch>
            <a:fillRect/>
          </a:stretch>
        </p:blipFill>
        <p:spPr bwMode="auto">
          <a:xfrm>
            <a:off x="5867400" y="3276600"/>
            <a:ext cx="2844800" cy="12192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54278" name="AutoShape 6" descr="Image result for chestnut utility po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4280" name="AutoShape 8" descr="Image result for utility po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4284" name="Picture 12" descr="Image result for utility poles"/>
          <p:cNvPicPr>
            <a:picLocks noChangeAspect="1" noChangeArrowheads="1"/>
          </p:cNvPicPr>
          <p:nvPr/>
        </p:nvPicPr>
        <p:blipFill>
          <a:blip r:embed="rId5" cstate="print"/>
          <a:srcRect/>
          <a:stretch>
            <a:fillRect/>
          </a:stretch>
        </p:blipFill>
        <p:spPr bwMode="auto">
          <a:xfrm>
            <a:off x="5486400" y="4419600"/>
            <a:ext cx="3434130" cy="1828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chestnut outhou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for chestnut outhou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chestnut outhou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hestnut outhouse"/>
          <p:cNvPicPr>
            <a:picLocks noChangeAspect="1" noChangeArrowheads="1"/>
          </p:cNvPicPr>
          <p:nvPr/>
        </p:nvPicPr>
        <p:blipFill>
          <a:blip r:embed="rId2" cstate="print"/>
          <a:srcRect l="10987" t="13178" r="18311" b="3543"/>
          <a:stretch>
            <a:fillRect/>
          </a:stretch>
        </p:blipFill>
        <p:spPr bwMode="auto">
          <a:xfrm>
            <a:off x="5562600" y="228600"/>
            <a:ext cx="3084534" cy="6085703"/>
          </a:xfrm>
          <a:prstGeom prst="rect">
            <a:avLst/>
          </a:prstGeom>
          <a:noFill/>
          <a:ln w="38100">
            <a:solidFill>
              <a:srgbClr val="FFC000"/>
            </a:solidFill>
          </a:ln>
        </p:spPr>
      </p:pic>
      <p:pic>
        <p:nvPicPr>
          <p:cNvPr id="6" name="Content Placeholder 4" descr="https://encrypted-tbn2.gstatic.com/images?q=tbn:ANd9GcS-OQBNZy8jauQQhiEn8Q9vpYMYCjk8DFDRuDLIyQWRvkysdGo8">
            <a:hlinkClick r:id="rId3"/>
          </p:cNvPr>
          <p:cNvPicPr>
            <a:picLocks/>
          </p:cNvPicPr>
          <p:nvPr/>
        </p:nvPicPr>
        <p:blipFill>
          <a:blip r:embed="rId4" cstate="print"/>
          <a:srcRect l="6250" t="7692" r="6250" b="7692"/>
          <a:stretch>
            <a:fillRect/>
          </a:stretch>
        </p:blipFill>
        <p:spPr bwMode="auto">
          <a:xfrm>
            <a:off x="457200" y="381000"/>
            <a:ext cx="4648200" cy="28956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7" name="Picture 6" descr="Coffin.jpg"/>
          <p:cNvPicPr/>
          <p:nvPr/>
        </p:nvPicPr>
        <p:blipFill rotWithShape="1">
          <a:blip r:embed="rId5" cstate="print"/>
          <a:srcRect t="29269" b="9856"/>
          <a:stretch/>
        </p:blipFill>
        <p:spPr bwMode="auto">
          <a:xfrm>
            <a:off x="457200" y="3505200"/>
            <a:ext cx="4648200" cy="25908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CF13"/>
          <p:cNvPicPr>
            <a:picLocks noChangeAspect="1" noChangeArrowheads="1"/>
          </p:cNvPicPr>
          <p:nvPr/>
        </p:nvPicPr>
        <p:blipFill>
          <a:blip r:embed="rId2" cstate="print"/>
          <a:srcRect t="3334"/>
          <a:stretch>
            <a:fillRect/>
          </a:stretch>
        </p:blipFill>
        <p:spPr bwMode="auto">
          <a:xfrm>
            <a:off x="381000" y="457199"/>
            <a:ext cx="4038600" cy="5787571"/>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pic>
        <p:nvPicPr>
          <p:cNvPr id="3" name="Picture 3" descr="scan0001.jpg"/>
          <p:cNvPicPr>
            <a:picLocks noChangeAspect="1"/>
          </p:cNvPicPr>
          <p:nvPr/>
        </p:nvPicPr>
        <p:blipFill>
          <a:blip r:embed="rId3" cstate="print"/>
          <a:srcRect/>
          <a:stretch>
            <a:fillRect/>
          </a:stretch>
        </p:blipFill>
        <p:spPr bwMode="auto">
          <a:xfrm>
            <a:off x="4572000" y="457200"/>
            <a:ext cx="4270332" cy="5718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encrypted-tbn3.gstatic.com/images?q=tbn:ANd9GcTw6V0NqycDNsW-ibOvJkAa8h8RJaem2ejXZD1wqF5V2pGkfzzHFQ">
            <a:hlinkClick r:id="rId2"/>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228600"/>
            <a:ext cx="3276600" cy="2276475"/>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3" name="Picture 8" descr="Roasted Butternut Squash Soup"/>
          <p:cNvPicPr>
            <a:picLocks noChangeAspect="1" noChangeArrowheads="1"/>
          </p:cNvPicPr>
          <p:nvPr/>
        </p:nvPicPr>
        <p:blipFill>
          <a:blip r:embed="rId4" cstate="print"/>
          <a:srcRect/>
          <a:stretch>
            <a:fillRect/>
          </a:stretch>
        </p:blipFill>
        <p:spPr bwMode="auto">
          <a:xfrm>
            <a:off x="5334000" y="3962400"/>
            <a:ext cx="3505200" cy="226060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4" name="Picture 3" descr="https://encrypted-tbn3.gstatic.com/images?q=tbn:ANd9GcRoSaW58uYAqzdUt4bArGmUhoUMb_wBvZrJWE5rfuhy-mMIRFp1Ew">
            <a:hlinkClick r:id="rId5"/>
          </p:cNvPr>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257800" y="228600"/>
            <a:ext cx="3609975" cy="2230315"/>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5" name="Picture 4" descr="https://encrypted-tbn0.gstatic.com/images?q=tbn:ANd9GcTm7piufWqMi5qcZDZOOV3DIx3paR5JOZCMemKUn-jGjIdzNEMp">
            <a:hlinkClick r:id="rId7"/>
          </p:cNvPr>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8600" y="3962400"/>
            <a:ext cx="3200400" cy="228600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l="16787" r="15597"/>
          <a:stretch>
            <a:fillRect/>
          </a:stretch>
        </p:blipFill>
        <p:spPr bwMode="auto">
          <a:xfrm>
            <a:off x="2819400" y="1905000"/>
            <a:ext cx="2895600" cy="2839435"/>
          </a:xfrm>
          <a:prstGeom prst="rect">
            <a:avLst/>
          </a:prstGeom>
          <a:ln w="9525">
            <a:solidFill>
              <a:srgbClr val="C00000"/>
            </a:solidFill>
            <a:miter lim="800000"/>
            <a:headEnd/>
            <a:tailEnd/>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ommons.trincoll.edu/csi/files/2013/07/2013-06-22-19-20-53-M-1_11.jpg"/>
          <p:cNvPicPr/>
          <p:nvPr/>
        </p:nvPicPr>
        <p:blipFill>
          <a:blip r:embed="rId2" cstate="print"/>
          <a:srcRect t="5829"/>
          <a:stretch>
            <a:fillRect/>
          </a:stretch>
        </p:blipFill>
        <p:spPr bwMode="auto">
          <a:xfrm>
            <a:off x="381000" y="304800"/>
            <a:ext cx="3733800" cy="2743200"/>
          </a:xfrm>
          <a:prstGeom prst="rect">
            <a:avLst/>
          </a:prstGeom>
          <a:noFill/>
          <a:ln w="9525">
            <a:noFill/>
            <a:miter lim="800000"/>
            <a:headEnd/>
            <a:tailEnd/>
          </a:ln>
        </p:spPr>
      </p:pic>
      <p:pic>
        <p:nvPicPr>
          <p:cNvPr id="3" name="Picture 2" descr="http://us.123rf.com/450wm/scooperdigital/scooperdigital1211/scooperdigital121100042/16621395-portrait-of-a-grey-squirrel-eating-chestnuts-in-autumn.jpg"/>
          <p:cNvPicPr/>
          <p:nvPr/>
        </p:nvPicPr>
        <p:blipFill>
          <a:blip r:embed="rId3" cstate="print"/>
          <a:srcRect/>
          <a:stretch>
            <a:fillRect/>
          </a:stretch>
        </p:blipFill>
        <p:spPr bwMode="auto">
          <a:xfrm>
            <a:off x="304800" y="3505200"/>
            <a:ext cx="3810000" cy="2667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5800" y="381000"/>
            <a:ext cx="4286176" cy="29607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TACF10a"/>
          <p:cNvPicPr>
            <a:picLocks noChangeAspect="1" noChangeArrowheads="1"/>
          </p:cNvPicPr>
          <p:nvPr/>
        </p:nvPicPr>
        <p:blipFill>
          <a:blip r:embed="rId5" cstate="print">
            <a:extLst>
              <a:ext uri="{28A0092B-C50C-407E-A947-70E740481C1C}">
                <a14:useLocalDpi xmlns:a14="http://schemas.microsoft.com/office/drawing/2010/main" xmlns="" val="0"/>
              </a:ext>
            </a:extLst>
          </a:blip>
          <a:srcRect t="37213"/>
          <a:stretch>
            <a:fillRect/>
          </a:stretch>
        </p:blipFill>
        <p:spPr bwMode="auto">
          <a:xfrm>
            <a:off x="4495800" y="3581400"/>
            <a:ext cx="2670249" cy="251460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6" name="Picture 4" descr="TACF0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91400" y="3886200"/>
            <a:ext cx="1397182" cy="2096353"/>
          </a:xfrm>
          <a:prstGeom prst="ellipse">
            <a:avLst/>
          </a:prstGeom>
          <a:ln w="1905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Wildlife Mast</a:t>
            </a:r>
            <a:endParaRPr lang="en-US" sz="5400" dirty="0"/>
          </a:p>
        </p:txBody>
      </p:sp>
      <p:pic>
        <p:nvPicPr>
          <p:cNvPr id="3" name="Picture 2" descr="http://ctacf.org/images/CoweetaBasinMastEs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1371599"/>
            <a:ext cx="7924800" cy="4973373"/>
          </a:xfrm>
          <a:prstGeom prst="rect">
            <a:avLst/>
          </a:prstGeom>
          <a:ln>
            <a:noFill/>
          </a:ln>
          <a:effectLst>
            <a:softEdge rad="112500"/>
          </a:effectLs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westboro\IMG_0859.JPG"/>
          <p:cNvPicPr>
            <a:picLocks noChangeAspect="1" noChangeArrowheads="1"/>
          </p:cNvPicPr>
          <p:nvPr/>
        </p:nvPicPr>
        <p:blipFill>
          <a:blip r:embed="rId2" cstate="print"/>
          <a:srcRect r="2016" b="12903"/>
          <a:stretch>
            <a:fillRect/>
          </a:stretch>
        </p:blipFill>
        <p:spPr bwMode="auto">
          <a:xfrm>
            <a:off x="1600200" y="304800"/>
            <a:ext cx="7200900" cy="4800600"/>
          </a:xfrm>
          <a:prstGeom prst="rect">
            <a:avLst/>
          </a:prstGeom>
          <a:noFill/>
          <a:ln w="38100">
            <a:solidFill>
              <a:srgbClr val="FFC000"/>
            </a:solidFill>
          </a:ln>
        </p:spPr>
      </p:pic>
      <p:pic>
        <p:nvPicPr>
          <p:cNvPr id="3" name="Picture 2" descr="D:\springsidepark\IMG_0206.JPG"/>
          <p:cNvPicPr>
            <a:picLocks noChangeAspect="1" noChangeArrowheads="1"/>
          </p:cNvPicPr>
          <p:nvPr/>
        </p:nvPicPr>
        <p:blipFill>
          <a:blip r:embed="rId3" cstate="print"/>
          <a:srcRect/>
          <a:stretch>
            <a:fillRect/>
          </a:stretch>
        </p:blipFill>
        <p:spPr bwMode="auto">
          <a:xfrm>
            <a:off x="609600" y="3352800"/>
            <a:ext cx="3657600" cy="2743200"/>
          </a:xfrm>
          <a:prstGeom prst="rect">
            <a:avLst/>
          </a:prstGeom>
          <a:noFill/>
          <a:ln w="38100">
            <a:solidFill>
              <a:srgbClr val="FFC000"/>
            </a:solidFill>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722313" y="533400"/>
            <a:ext cx="7772400" cy="990600"/>
          </a:xfrm>
        </p:spPr>
        <p:txBody>
          <a:bodyPr/>
          <a:lstStyle/>
          <a:p>
            <a:r>
              <a:rPr lang="en-US" dirty="0" smtClean="0"/>
              <a:t>Chestnut Blight</a:t>
            </a:r>
            <a:endParaRPr lang="en-US" dirty="0"/>
          </a:p>
        </p:txBody>
      </p:sp>
      <p:pic>
        <p:nvPicPr>
          <p:cNvPr id="4" name="Picture 3" descr="sc23a"/>
          <p:cNvPicPr>
            <a:picLocks noChangeAspect="1" noChangeArrowheads="1"/>
          </p:cNvPicPr>
          <p:nvPr/>
        </p:nvPicPr>
        <p:blipFill>
          <a:blip r:embed="rId2" cstate="print"/>
          <a:srcRect/>
          <a:stretch>
            <a:fillRect/>
          </a:stretch>
        </p:blipFill>
        <p:spPr bwMode="auto">
          <a:xfrm>
            <a:off x="6324600" y="2438400"/>
            <a:ext cx="2478242"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2438400"/>
            <a:ext cx="2448278"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6" name="Picture 5" descr="blight"/>
          <p:cNvPicPr>
            <a:picLocks noChangeAspect="1" noChangeArrowheads="1"/>
          </p:cNvPicPr>
          <p:nvPr/>
        </p:nvPicPr>
        <p:blipFill>
          <a:blip r:embed="rId4" cstate="print"/>
          <a:srcRect t="11757" b="5947"/>
          <a:stretch>
            <a:fillRect/>
          </a:stretch>
        </p:blipFill>
        <p:spPr bwMode="auto">
          <a:xfrm>
            <a:off x="3048000" y="2438400"/>
            <a:ext cx="3002258"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051" descr="Blight Canker"/>
          <p:cNvPicPr>
            <a:picLocks noChangeAspect="1" noChangeArrowheads="1"/>
          </p:cNvPicPr>
          <p:nvPr/>
        </p:nvPicPr>
        <p:blipFill>
          <a:blip r:embed="rId5" cstate="print">
            <a:extLst>
              <a:ext uri="{28A0092B-C50C-407E-A947-70E740481C1C}">
                <a14:useLocalDpi xmlns="" xmlns:a14="http://schemas.microsoft.com/office/drawing/2010/main" val="0"/>
              </a:ext>
            </a:extLst>
          </a:blip>
          <a:srcRect t="6897" b="13793"/>
          <a:stretch>
            <a:fillRect/>
          </a:stretch>
        </p:blipFill>
        <p:spPr bwMode="auto">
          <a:xfrm>
            <a:off x="6324600" y="4343400"/>
            <a:ext cx="1507799"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normal bark"/>
          <p:cNvPicPr>
            <a:picLocks noChangeAspect="1" noChangeArrowheads="1"/>
          </p:cNvPicPr>
          <p:nvPr/>
        </p:nvPicPr>
        <p:blipFill>
          <a:blip r:embed="rId2" cstate="print"/>
          <a:srcRect/>
          <a:stretch>
            <a:fillRect/>
          </a:stretch>
        </p:blipFill>
        <p:spPr bwMode="auto">
          <a:xfrm>
            <a:off x="533400" y="609600"/>
            <a:ext cx="3886200" cy="5504108"/>
          </a:xfrm>
          <a:prstGeom prst="rect">
            <a:avLst/>
          </a:prstGeom>
          <a:noFill/>
          <a:ln w="28575">
            <a:solidFill>
              <a:srgbClr val="000000"/>
            </a:solidFill>
            <a:miter lim="800000"/>
            <a:headEnd/>
            <a:tailEnd/>
          </a:ln>
        </p:spPr>
      </p:pic>
      <p:pic>
        <p:nvPicPr>
          <p:cNvPr id="3" name="Picture 6" descr="cruddy bark"/>
          <p:cNvPicPr>
            <a:picLocks noChangeAspect="1" noChangeArrowheads="1"/>
          </p:cNvPicPr>
          <p:nvPr/>
        </p:nvPicPr>
        <p:blipFill>
          <a:blip r:embed="rId3" cstate="print"/>
          <a:srcRect/>
          <a:stretch>
            <a:fillRect/>
          </a:stretch>
        </p:blipFill>
        <p:spPr bwMode="auto">
          <a:xfrm>
            <a:off x="4724400" y="609600"/>
            <a:ext cx="4069080" cy="5486400"/>
          </a:xfrm>
          <a:prstGeom prst="rect">
            <a:avLst/>
          </a:prstGeom>
          <a:noFill/>
          <a:ln w="28575">
            <a:solidFill>
              <a:srgbClr val="000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r="19323"/>
          <a:stretch>
            <a:fillRect/>
          </a:stretch>
        </p:blipFill>
        <p:spPr bwMode="auto">
          <a:xfrm>
            <a:off x="304800" y="228600"/>
            <a:ext cx="4800600" cy="601680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6147" name="Picture 3"/>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colorTemperature colorTemp="8800"/>
                    </a14:imgEffect>
                  </a14:imgLayer>
                </a14:imgProps>
              </a:ext>
              <a:ext uri="{28A0092B-C50C-407E-A947-70E740481C1C}">
                <a14:useLocalDpi xmlns:a14="http://schemas.microsoft.com/office/drawing/2010/main" xmlns="" val="0"/>
              </a:ext>
            </a:extLst>
          </a:blip>
          <a:srcRect l="28542" t="4875" r="32450" b="4727"/>
          <a:stretch/>
        </p:blipFill>
        <p:spPr bwMode="auto">
          <a:xfrm>
            <a:off x="5410200" y="304800"/>
            <a:ext cx="3352800" cy="5943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6148" name="Picture 4"/>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colorTemperature colorTemp="8800"/>
                    </a14:imgEffect>
                  </a14:imgLayer>
                </a14:imgProps>
              </a:ext>
              <a:ext uri="{28A0092B-C50C-407E-A947-70E740481C1C}">
                <a14:useLocalDpi xmlns:a14="http://schemas.microsoft.com/office/drawing/2010/main" xmlns="" val="0"/>
              </a:ext>
            </a:extLst>
          </a:blip>
          <a:srcRect l="3723" t="5330" r="4212" b="4849"/>
          <a:stretch/>
        </p:blipFill>
        <p:spPr bwMode="auto">
          <a:xfrm>
            <a:off x="11658600" y="2362200"/>
            <a:ext cx="2620536" cy="1862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10929617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TACF43"/>
          <p:cNvPicPr>
            <a:picLocks noChangeAspect="1" noChangeArrowheads="1"/>
          </p:cNvPicPr>
          <p:nvPr/>
        </p:nvPicPr>
        <p:blipFill>
          <a:blip r:embed="rId3" cstate="print"/>
          <a:srcRect/>
          <a:stretch>
            <a:fillRect/>
          </a:stretch>
        </p:blipFill>
        <p:spPr bwMode="auto">
          <a:xfrm>
            <a:off x="304800" y="304800"/>
            <a:ext cx="8572501"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32657810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458200" cy="6063198"/>
          </a:xfrm>
          <a:prstGeom prst="rect">
            <a:avLst/>
          </a:prstGeom>
        </p:spPr>
        <p:txBody>
          <a:bodyPr wrap="square">
            <a:spAutoFit/>
          </a:bodyPr>
          <a:lstStyle/>
          <a:p>
            <a:pPr algn="ctr"/>
            <a:r>
              <a:rPr lang="en-US" sz="4400" dirty="0">
                <a:latin typeface="Calibri" panose="020F0502020204030204" pitchFamily="34" charset="0"/>
              </a:rPr>
              <a:t>“All words about the chestnut are now but an elegy for it. This once mighty tree, one of the grandest features of our sylva, has gone down like a slaughtered </a:t>
            </a:r>
            <a:r>
              <a:rPr lang="en-US" sz="4400" dirty="0" smtClean="0">
                <a:latin typeface="Calibri" panose="020F0502020204030204" pitchFamily="34" charset="0"/>
              </a:rPr>
              <a:t>army </a:t>
            </a:r>
            <a:r>
              <a:rPr lang="en-US" sz="4400" dirty="0">
                <a:latin typeface="Calibri" panose="020F0502020204030204" pitchFamily="34" charset="0"/>
              </a:rPr>
              <a:t>before a foreign fungus disease, the chestnut blight</a:t>
            </a:r>
            <a:r>
              <a:rPr lang="en-US" sz="4400" dirty="0" smtClean="0">
                <a:latin typeface="Calibri" panose="020F0502020204030204" pitchFamily="34" charset="0"/>
              </a:rPr>
              <a:t>.”</a:t>
            </a:r>
          </a:p>
          <a:p>
            <a:pPr algn="ctr"/>
            <a:endParaRPr lang="en-US" sz="4400" dirty="0" smtClean="0">
              <a:latin typeface="Calibri" panose="020F0502020204030204" pitchFamily="34" charset="0"/>
            </a:endParaRPr>
          </a:p>
          <a:p>
            <a:pPr algn="r"/>
            <a:r>
              <a:rPr lang="en-US" sz="3600" dirty="0" smtClean="0">
                <a:latin typeface="Calibri" panose="020F0502020204030204" pitchFamily="34" charset="0"/>
              </a:rPr>
              <a:t>Donald Culross Peattie</a:t>
            </a:r>
            <a:endParaRPr lang="en-US" sz="3600" dirty="0">
              <a:latin typeface="Calibri" panose="020F0502020204030204" pitchFamily="34" charset="0"/>
            </a:endParaRPr>
          </a:p>
        </p:txBody>
      </p:sp>
    </p:spTree>
    <p:extLst>
      <p:ext uri="{BB962C8B-B14F-4D97-AF65-F5344CB8AC3E}">
        <p14:creationId xmlns:p14="http://schemas.microsoft.com/office/powerpoint/2010/main" xmlns="" val="170397772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Charles Burnham</a:t>
            </a:r>
            <a:endParaRPr lang="en-US" dirty="0"/>
          </a:p>
        </p:txBody>
      </p:sp>
      <p:pic>
        <p:nvPicPr>
          <p:cNvPr id="6" name="Picture 3" descr="Charles B"/>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2175669"/>
            <a:ext cx="1856447" cy="2701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 name="Picture 6" descr="TACF 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4400" y="620486"/>
            <a:ext cx="238568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noChangeArrowheads="1"/>
          </p:cNvPicPr>
          <p:nvPr/>
        </p:nvPicPr>
        <p:blipFill>
          <a:blip r:embed="rId5" cstate="print"/>
          <a:srcRect/>
          <a:stretch>
            <a:fillRect/>
          </a:stretch>
        </p:blipFill>
        <p:spPr bwMode="auto">
          <a:xfrm>
            <a:off x="3250241" y="2175510"/>
            <a:ext cx="5334000" cy="4092179"/>
          </a:xfrm>
          <a:prstGeom prst="rect">
            <a:avLst/>
          </a:prstGeom>
          <a:noFill/>
          <a:ln w="9525">
            <a:noFill/>
            <a:miter lim="800000"/>
            <a:headEnd/>
            <a:tailEnd/>
          </a:ln>
        </p:spPr>
      </p:pic>
      <p:sp>
        <p:nvSpPr>
          <p:cNvPr id="3" name="Content Placeholder 2"/>
          <p:cNvSpPr>
            <a:spLocks noGrp="1"/>
          </p:cNvSpPr>
          <p:nvPr>
            <p:ph sz="quarter" idx="1"/>
          </p:nvPr>
        </p:nvSpPr>
        <p:spPr/>
        <p:txBody>
          <a:bodyPr/>
          <a:lstStyle/>
          <a:p>
            <a:endParaRPr lang="en-US" dirty="0"/>
          </a:p>
        </p:txBody>
      </p:sp>
    </p:spTree>
    <p:extLst>
      <p:ext uri="{BB962C8B-B14F-4D97-AF65-F5344CB8AC3E}">
        <p14:creationId xmlns:p14="http://schemas.microsoft.com/office/powerpoint/2010/main" xmlns="" val="6951541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309562" y="185737"/>
            <a:ext cx="356235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a:lstStyle>
          <a:p>
            <a:pPr algn="l"/>
            <a:r>
              <a:rPr lang="en-US" altLang="en-US" sz="3200">
                <a:solidFill>
                  <a:srgbClr val="833817"/>
                </a:solidFill>
              </a:rPr>
              <a:t>TACF’s Backcross Breeding Program</a:t>
            </a:r>
          </a:p>
        </p:txBody>
      </p:sp>
      <p:sp>
        <p:nvSpPr>
          <p:cNvPr id="53" name="Text Box 4"/>
          <p:cNvSpPr txBox="1">
            <a:spLocks noChangeArrowheads="1"/>
          </p:cNvSpPr>
          <p:nvPr/>
        </p:nvSpPr>
        <p:spPr bwMode="auto">
          <a:xfrm>
            <a:off x="492125" y="3122612"/>
            <a:ext cx="3079750" cy="1339850"/>
          </a:xfrm>
          <a:prstGeom prst="rect">
            <a:avLst/>
          </a:prstGeom>
          <a:solidFill>
            <a:srgbClr val="000066"/>
          </a:solidFill>
          <a:ln w="2857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eaLnBrk="1" hangingPunct="1"/>
            <a:r>
              <a:rPr lang="en-US" altLang="en-US" sz="2000" b="1" dirty="0">
                <a:solidFill>
                  <a:srgbClr val="FFFF00"/>
                </a:solidFill>
              </a:rPr>
              <a:t>Final Product:</a:t>
            </a:r>
            <a:r>
              <a:rPr lang="en-US" altLang="en-US" sz="2000" b="1" dirty="0">
                <a:solidFill>
                  <a:schemeClr val="bg1"/>
                </a:solidFill>
              </a:rPr>
              <a:t> Breeds true with resistance equal to that of the original Chinese parent!!!</a:t>
            </a:r>
          </a:p>
        </p:txBody>
      </p:sp>
      <p:grpSp>
        <p:nvGrpSpPr>
          <p:cNvPr id="4" name="Group 3"/>
          <p:cNvGrpSpPr>
            <a:grpSpLocks/>
          </p:cNvGrpSpPr>
          <p:nvPr/>
        </p:nvGrpSpPr>
        <p:grpSpPr bwMode="auto">
          <a:xfrm>
            <a:off x="4186237" y="123825"/>
            <a:ext cx="4648200" cy="1346200"/>
            <a:chOff x="2558" y="85"/>
            <a:chExt cx="2928" cy="924"/>
          </a:xfrm>
        </p:grpSpPr>
        <p:sp>
          <p:nvSpPr>
            <p:cNvPr id="45" name="Text Box 7"/>
            <p:cNvSpPr txBox="1">
              <a:spLocks noChangeArrowheads="1"/>
            </p:cNvSpPr>
            <p:nvPr/>
          </p:nvSpPr>
          <p:spPr bwMode="auto">
            <a:xfrm>
              <a:off x="3440" y="93"/>
              <a:ext cx="676"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Chinese</a:t>
              </a:r>
              <a:endParaRPr lang="en-US" altLang="en-US" sz="2000" b="1">
                <a:solidFill>
                  <a:srgbClr val="FFFF00"/>
                </a:solidFill>
              </a:endParaRPr>
            </a:p>
          </p:txBody>
        </p:sp>
        <p:sp>
          <p:nvSpPr>
            <p:cNvPr id="46" name="Text Box 8"/>
            <p:cNvSpPr txBox="1">
              <a:spLocks noChangeArrowheads="1"/>
            </p:cNvSpPr>
            <p:nvPr/>
          </p:nvSpPr>
          <p:spPr bwMode="auto">
            <a:xfrm>
              <a:off x="2558" y="741"/>
              <a:ext cx="1540"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dirty="0">
                  <a:solidFill>
                    <a:schemeClr val="bg1"/>
                  </a:solidFill>
                </a:rPr>
                <a:t>F</a:t>
              </a:r>
              <a:r>
                <a:rPr lang="en-US" altLang="en-US" sz="2000" b="1" baseline="-25000" dirty="0">
                  <a:solidFill>
                    <a:schemeClr val="bg1"/>
                  </a:solidFill>
                </a:rPr>
                <a:t>1</a:t>
              </a:r>
              <a:r>
                <a:rPr lang="en-US" altLang="en-US" sz="2000" b="1" dirty="0">
                  <a:solidFill>
                    <a:schemeClr val="bg1"/>
                  </a:solidFill>
                </a:rPr>
                <a:t>   </a:t>
              </a:r>
              <a:r>
                <a:rPr lang="en-US" altLang="en-US" b="1" dirty="0">
                  <a:solidFill>
                    <a:srgbClr val="FFFF00"/>
                  </a:solidFill>
                </a:rPr>
                <a:t>½ American (50%)</a:t>
              </a:r>
            </a:p>
          </p:txBody>
        </p:sp>
        <p:sp>
          <p:nvSpPr>
            <p:cNvPr id="47" name="Text Box 9"/>
            <p:cNvSpPr txBox="1">
              <a:spLocks noChangeArrowheads="1"/>
            </p:cNvSpPr>
            <p:nvPr/>
          </p:nvSpPr>
          <p:spPr bwMode="auto">
            <a:xfrm>
              <a:off x="4677" y="110"/>
              <a:ext cx="809"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American</a:t>
              </a:r>
              <a:endParaRPr lang="en-US" altLang="en-US" sz="2000" b="1">
                <a:solidFill>
                  <a:srgbClr val="FFFF00"/>
                </a:solidFill>
              </a:endParaRPr>
            </a:p>
          </p:txBody>
        </p:sp>
        <p:sp>
          <p:nvSpPr>
            <p:cNvPr id="48" name="Text Box 10"/>
            <p:cNvSpPr txBox="1">
              <a:spLocks noChangeArrowheads="1"/>
            </p:cNvSpPr>
            <p:nvPr/>
          </p:nvSpPr>
          <p:spPr bwMode="auto">
            <a:xfrm>
              <a:off x="4278" y="85"/>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a:solidFill>
                    <a:srgbClr val="FF6600"/>
                  </a:solidFill>
                </a:rPr>
                <a:t>X</a:t>
              </a:r>
            </a:p>
          </p:txBody>
        </p:sp>
        <p:grpSp>
          <p:nvGrpSpPr>
            <p:cNvPr id="49" name="Group 48"/>
            <p:cNvGrpSpPr>
              <a:grpSpLocks/>
            </p:cNvGrpSpPr>
            <p:nvPr/>
          </p:nvGrpSpPr>
          <p:grpSpPr bwMode="auto">
            <a:xfrm>
              <a:off x="3738" y="414"/>
              <a:ext cx="1332" cy="252"/>
              <a:chOff x="3738" y="414"/>
              <a:chExt cx="1332" cy="252"/>
            </a:xfrm>
          </p:grpSpPr>
          <p:sp>
            <p:nvSpPr>
              <p:cNvPr id="50" name="Line 12"/>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51" name="Line 13"/>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52" name="Line 14"/>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grpSp>
        <p:nvGrpSpPr>
          <p:cNvPr id="5" name="Group 4"/>
          <p:cNvGrpSpPr>
            <a:grpSpLocks/>
          </p:cNvGrpSpPr>
          <p:nvPr/>
        </p:nvGrpSpPr>
        <p:grpSpPr bwMode="auto">
          <a:xfrm>
            <a:off x="4054475" y="1104901"/>
            <a:ext cx="4779961" cy="1400174"/>
            <a:chOff x="2475" y="703"/>
            <a:chExt cx="3011" cy="954"/>
          </a:xfrm>
        </p:grpSpPr>
        <p:sp>
          <p:nvSpPr>
            <p:cNvPr id="38" name="Text Box 16"/>
            <p:cNvSpPr txBox="1">
              <a:spLocks noChangeArrowheads="1"/>
            </p:cNvSpPr>
            <p:nvPr/>
          </p:nvSpPr>
          <p:spPr bwMode="auto">
            <a:xfrm>
              <a:off x="4677" y="749"/>
              <a:ext cx="809"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American</a:t>
              </a:r>
              <a:endParaRPr lang="en-US" altLang="en-US" sz="2000" b="1">
                <a:solidFill>
                  <a:srgbClr val="FFFF00"/>
                </a:solidFill>
              </a:endParaRPr>
            </a:p>
          </p:txBody>
        </p:sp>
        <p:sp>
          <p:nvSpPr>
            <p:cNvPr id="39" name="Text Box 17"/>
            <p:cNvSpPr txBox="1">
              <a:spLocks noChangeArrowheads="1"/>
            </p:cNvSpPr>
            <p:nvPr/>
          </p:nvSpPr>
          <p:spPr bwMode="auto">
            <a:xfrm>
              <a:off x="2475" y="1389"/>
              <a:ext cx="1622"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dirty="0">
                  <a:solidFill>
                    <a:schemeClr val="bg1"/>
                  </a:solidFill>
                </a:rPr>
                <a:t>BC</a:t>
              </a:r>
              <a:r>
                <a:rPr lang="en-US" altLang="en-US" sz="2000" b="1" baseline="-25000" dirty="0">
                  <a:solidFill>
                    <a:schemeClr val="bg1"/>
                  </a:solidFill>
                </a:rPr>
                <a:t>1   </a:t>
              </a:r>
              <a:r>
                <a:rPr lang="en-US" altLang="en-US" b="1" dirty="0">
                  <a:solidFill>
                    <a:srgbClr val="FFFF00"/>
                  </a:solidFill>
                </a:rPr>
                <a:t>¾ American (75%)</a:t>
              </a:r>
            </a:p>
          </p:txBody>
        </p:sp>
        <p:sp>
          <p:nvSpPr>
            <p:cNvPr id="40" name="Text Box 18"/>
            <p:cNvSpPr txBox="1">
              <a:spLocks noChangeArrowheads="1"/>
            </p:cNvSpPr>
            <p:nvPr/>
          </p:nvSpPr>
          <p:spPr bwMode="auto">
            <a:xfrm>
              <a:off x="4284" y="703"/>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a:solidFill>
                    <a:srgbClr val="FF6600"/>
                  </a:solidFill>
                </a:rPr>
                <a:t>X</a:t>
              </a:r>
            </a:p>
          </p:txBody>
        </p:sp>
        <p:grpSp>
          <p:nvGrpSpPr>
            <p:cNvPr id="41" name="Group 40"/>
            <p:cNvGrpSpPr>
              <a:grpSpLocks/>
            </p:cNvGrpSpPr>
            <p:nvPr/>
          </p:nvGrpSpPr>
          <p:grpSpPr bwMode="auto">
            <a:xfrm>
              <a:off x="3732" y="1062"/>
              <a:ext cx="1332" cy="252"/>
              <a:chOff x="3738" y="414"/>
              <a:chExt cx="1332" cy="252"/>
            </a:xfrm>
          </p:grpSpPr>
          <p:sp>
            <p:nvSpPr>
              <p:cNvPr id="42" name="Line 20"/>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43" name="Line 21"/>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44" name="Line 22"/>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grpSp>
        <p:nvGrpSpPr>
          <p:cNvPr id="6" name="Group 5"/>
          <p:cNvGrpSpPr>
            <a:grpSpLocks/>
          </p:cNvGrpSpPr>
          <p:nvPr/>
        </p:nvGrpSpPr>
        <p:grpSpPr bwMode="auto">
          <a:xfrm>
            <a:off x="3919538" y="2152652"/>
            <a:ext cx="4914902" cy="2419348"/>
            <a:chOff x="2390" y="1363"/>
            <a:chExt cx="3096" cy="1590"/>
          </a:xfrm>
        </p:grpSpPr>
        <p:sp>
          <p:nvSpPr>
            <p:cNvPr id="24" name="Text Box 24"/>
            <p:cNvSpPr txBox="1">
              <a:spLocks noChangeArrowheads="1"/>
            </p:cNvSpPr>
            <p:nvPr/>
          </p:nvSpPr>
          <p:spPr bwMode="auto">
            <a:xfrm>
              <a:off x="4677" y="1388"/>
              <a:ext cx="809"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American</a:t>
              </a:r>
              <a:endParaRPr lang="en-US" altLang="en-US" sz="2000" b="1">
                <a:solidFill>
                  <a:srgbClr val="FFFF00"/>
                </a:solidFill>
              </a:endParaRPr>
            </a:p>
          </p:txBody>
        </p:sp>
        <p:sp>
          <p:nvSpPr>
            <p:cNvPr id="25" name="Text Box 25"/>
            <p:cNvSpPr txBox="1">
              <a:spLocks noChangeArrowheads="1"/>
            </p:cNvSpPr>
            <p:nvPr/>
          </p:nvSpPr>
          <p:spPr bwMode="auto">
            <a:xfrm>
              <a:off x="2426" y="2037"/>
              <a:ext cx="1689"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dirty="0">
                  <a:solidFill>
                    <a:schemeClr val="bg1"/>
                  </a:solidFill>
                </a:rPr>
                <a:t>BC</a:t>
              </a:r>
              <a:r>
                <a:rPr lang="en-US" altLang="en-US" sz="2000" b="1" baseline="-25000" dirty="0">
                  <a:solidFill>
                    <a:schemeClr val="bg1"/>
                  </a:solidFill>
                </a:rPr>
                <a:t>2   </a:t>
              </a:r>
              <a:r>
                <a:rPr lang="en-US" altLang="en-US" sz="1400" b="1" baseline="30000" dirty="0">
                  <a:solidFill>
                    <a:srgbClr val="FFFF00"/>
                  </a:solidFill>
                </a:rPr>
                <a:t>7</a:t>
              </a:r>
              <a:r>
                <a:rPr lang="en-US" altLang="en-US" sz="1400" b="1" dirty="0">
                  <a:solidFill>
                    <a:srgbClr val="FFFF00"/>
                  </a:solidFill>
                </a:rPr>
                <a:t>/</a:t>
              </a:r>
              <a:r>
                <a:rPr lang="en-US" altLang="en-US" sz="1400" b="1" baseline="-25000" dirty="0">
                  <a:solidFill>
                    <a:srgbClr val="FFFF00"/>
                  </a:solidFill>
                </a:rPr>
                <a:t>8</a:t>
              </a:r>
              <a:r>
                <a:rPr lang="en-US" altLang="en-US" b="1" dirty="0">
                  <a:solidFill>
                    <a:srgbClr val="FFFF00"/>
                  </a:solidFill>
                </a:rPr>
                <a:t>  American (88%)</a:t>
              </a:r>
            </a:p>
          </p:txBody>
        </p:sp>
        <p:sp>
          <p:nvSpPr>
            <p:cNvPr id="26" name="Text Box 26"/>
            <p:cNvSpPr txBox="1">
              <a:spLocks noChangeArrowheads="1"/>
            </p:cNvSpPr>
            <p:nvPr/>
          </p:nvSpPr>
          <p:spPr bwMode="auto">
            <a:xfrm>
              <a:off x="4677" y="2027"/>
              <a:ext cx="809"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American</a:t>
              </a:r>
              <a:endParaRPr lang="en-US" altLang="en-US" sz="2000" b="1">
                <a:solidFill>
                  <a:srgbClr val="FFFF00"/>
                </a:solidFill>
              </a:endParaRPr>
            </a:p>
          </p:txBody>
        </p:sp>
        <p:sp>
          <p:nvSpPr>
            <p:cNvPr id="27" name="Text Box 27"/>
            <p:cNvSpPr txBox="1">
              <a:spLocks noChangeArrowheads="1"/>
            </p:cNvSpPr>
            <p:nvPr/>
          </p:nvSpPr>
          <p:spPr bwMode="auto">
            <a:xfrm>
              <a:off x="2390" y="2685"/>
              <a:ext cx="1725"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dirty="0">
                  <a:solidFill>
                    <a:schemeClr val="bg1"/>
                  </a:solidFill>
                </a:rPr>
                <a:t>BC</a:t>
              </a:r>
              <a:r>
                <a:rPr lang="en-US" altLang="en-US" sz="2000" b="1" baseline="-25000" dirty="0">
                  <a:solidFill>
                    <a:schemeClr val="bg1"/>
                  </a:solidFill>
                </a:rPr>
                <a:t>3   </a:t>
              </a:r>
              <a:r>
                <a:rPr lang="en-US" altLang="en-US" sz="1400" b="1" baseline="30000" dirty="0">
                  <a:solidFill>
                    <a:srgbClr val="FFFF00"/>
                  </a:solidFill>
                </a:rPr>
                <a:t>15</a:t>
              </a:r>
              <a:r>
                <a:rPr lang="en-US" altLang="en-US" sz="1400" b="1" dirty="0">
                  <a:solidFill>
                    <a:srgbClr val="FFFF00"/>
                  </a:solidFill>
                </a:rPr>
                <a:t>/</a:t>
              </a:r>
              <a:r>
                <a:rPr lang="en-US" altLang="en-US" sz="1400" b="1" baseline="-25000" dirty="0">
                  <a:solidFill>
                    <a:srgbClr val="FFFF00"/>
                  </a:solidFill>
                </a:rPr>
                <a:t>16</a:t>
              </a:r>
              <a:r>
                <a:rPr lang="en-US" altLang="en-US" b="1" dirty="0">
                  <a:solidFill>
                    <a:srgbClr val="FFFF00"/>
                  </a:solidFill>
                </a:rPr>
                <a:t> American (94%)</a:t>
              </a:r>
            </a:p>
          </p:txBody>
        </p:sp>
        <p:sp>
          <p:nvSpPr>
            <p:cNvPr id="28" name="Text Box 28"/>
            <p:cNvSpPr txBox="1">
              <a:spLocks noChangeArrowheads="1"/>
            </p:cNvSpPr>
            <p:nvPr/>
          </p:nvSpPr>
          <p:spPr bwMode="auto">
            <a:xfrm>
              <a:off x="4278" y="1363"/>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a:solidFill>
                    <a:srgbClr val="FF6600"/>
                  </a:solidFill>
                </a:rPr>
                <a:t>X</a:t>
              </a:r>
            </a:p>
          </p:txBody>
        </p:sp>
        <p:sp>
          <p:nvSpPr>
            <p:cNvPr id="29" name="Text Box 29"/>
            <p:cNvSpPr txBox="1">
              <a:spLocks noChangeArrowheads="1"/>
            </p:cNvSpPr>
            <p:nvPr/>
          </p:nvSpPr>
          <p:spPr bwMode="auto">
            <a:xfrm>
              <a:off x="4290" y="2010"/>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dirty="0">
                  <a:solidFill>
                    <a:srgbClr val="FF6600"/>
                  </a:solidFill>
                </a:rPr>
                <a:t>X</a:t>
              </a:r>
            </a:p>
          </p:txBody>
        </p:sp>
        <p:grpSp>
          <p:nvGrpSpPr>
            <p:cNvPr id="30" name="Group 29"/>
            <p:cNvGrpSpPr>
              <a:grpSpLocks/>
            </p:cNvGrpSpPr>
            <p:nvPr/>
          </p:nvGrpSpPr>
          <p:grpSpPr bwMode="auto">
            <a:xfrm>
              <a:off x="3732" y="1710"/>
              <a:ext cx="1332" cy="252"/>
              <a:chOff x="3738" y="414"/>
              <a:chExt cx="1332" cy="252"/>
            </a:xfrm>
          </p:grpSpPr>
          <p:sp>
            <p:nvSpPr>
              <p:cNvPr id="35" name="Line 31"/>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36" name="Line 32"/>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37" name="Line 33"/>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nvGrpSpPr>
            <p:cNvPr id="31" name="Group 30"/>
            <p:cNvGrpSpPr>
              <a:grpSpLocks/>
            </p:cNvGrpSpPr>
            <p:nvPr/>
          </p:nvGrpSpPr>
          <p:grpSpPr bwMode="auto">
            <a:xfrm>
              <a:off x="3732" y="2364"/>
              <a:ext cx="1332" cy="252"/>
              <a:chOff x="3738" y="414"/>
              <a:chExt cx="1332" cy="252"/>
            </a:xfrm>
          </p:grpSpPr>
          <p:sp>
            <p:nvSpPr>
              <p:cNvPr id="32" name="Line 35"/>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33" name="Line 36"/>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34" name="Line 37"/>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grpSp>
        <p:nvGrpSpPr>
          <p:cNvPr id="7" name="Group 6"/>
          <p:cNvGrpSpPr>
            <a:grpSpLocks/>
          </p:cNvGrpSpPr>
          <p:nvPr/>
        </p:nvGrpSpPr>
        <p:grpSpPr bwMode="auto">
          <a:xfrm>
            <a:off x="3640137" y="4189412"/>
            <a:ext cx="4767263" cy="1516063"/>
            <a:chOff x="2214" y="2646"/>
            <a:chExt cx="3003" cy="955"/>
          </a:xfrm>
        </p:grpSpPr>
        <p:sp>
          <p:nvSpPr>
            <p:cNvPr id="17" name="Text Box 39"/>
            <p:cNvSpPr txBox="1">
              <a:spLocks noChangeArrowheads="1"/>
            </p:cNvSpPr>
            <p:nvPr/>
          </p:nvSpPr>
          <p:spPr bwMode="auto">
            <a:xfrm>
              <a:off x="4677" y="2666"/>
              <a:ext cx="540"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  BC</a:t>
              </a:r>
              <a:r>
                <a:rPr lang="en-US" altLang="en-US" sz="2000" b="1" baseline="-25000">
                  <a:solidFill>
                    <a:schemeClr val="bg1"/>
                  </a:solidFill>
                </a:rPr>
                <a:t>3  </a:t>
              </a:r>
            </a:p>
          </p:txBody>
        </p:sp>
        <p:sp>
          <p:nvSpPr>
            <p:cNvPr id="18" name="Text Box 40"/>
            <p:cNvSpPr txBox="1">
              <a:spLocks noChangeArrowheads="1"/>
            </p:cNvSpPr>
            <p:nvPr/>
          </p:nvSpPr>
          <p:spPr bwMode="auto">
            <a:xfrm>
              <a:off x="2214" y="3333"/>
              <a:ext cx="1901"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dirty="0">
                  <a:solidFill>
                    <a:schemeClr val="bg1"/>
                  </a:solidFill>
                </a:rPr>
                <a:t>BC</a:t>
              </a:r>
              <a:r>
                <a:rPr lang="en-US" altLang="en-US" sz="2000" b="1" baseline="-25000" dirty="0">
                  <a:solidFill>
                    <a:schemeClr val="bg1"/>
                  </a:solidFill>
                </a:rPr>
                <a:t>3 </a:t>
              </a:r>
              <a:r>
                <a:rPr lang="en-US" altLang="en-US" sz="2000" b="1" dirty="0">
                  <a:solidFill>
                    <a:schemeClr val="bg1"/>
                  </a:solidFill>
                </a:rPr>
                <a:t>F</a:t>
              </a:r>
              <a:r>
                <a:rPr lang="en-US" altLang="en-US" sz="2000" b="1" baseline="-25000" dirty="0">
                  <a:solidFill>
                    <a:schemeClr val="bg1"/>
                  </a:solidFill>
                </a:rPr>
                <a:t>2   </a:t>
              </a:r>
              <a:r>
                <a:rPr lang="en-US" altLang="en-US" sz="1400" b="1" baseline="30000" dirty="0">
                  <a:solidFill>
                    <a:srgbClr val="FFFF00"/>
                  </a:solidFill>
                </a:rPr>
                <a:t>15</a:t>
              </a:r>
              <a:r>
                <a:rPr lang="en-US" altLang="en-US" sz="1400" b="1" dirty="0">
                  <a:solidFill>
                    <a:srgbClr val="FFFF00"/>
                  </a:solidFill>
                </a:rPr>
                <a:t>/</a:t>
              </a:r>
              <a:r>
                <a:rPr lang="en-US" altLang="en-US" sz="1400" b="1" baseline="-25000" dirty="0">
                  <a:solidFill>
                    <a:srgbClr val="FFFF00"/>
                  </a:solidFill>
                </a:rPr>
                <a:t>16</a:t>
              </a:r>
              <a:r>
                <a:rPr lang="en-US" altLang="en-US" b="1" dirty="0">
                  <a:solidFill>
                    <a:srgbClr val="FFFF00"/>
                  </a:solidFill>
                </a:rPr>
                <a:t> American (94%)</a:t>
              </a:r>
            </a:p>
          </p:txBody>
        </p:sp>
        <p:sp>
          <p:nvSpPr>
            <p:cNvPr id="19" name="Text Box 41"/>
            <p:cNvSpPr txBox="1">
              <a:spLocks noChangeArrowheads="1"/>
            </p:cNvSpPr>
            <p:nvPr/>
          </p:nvSpPr>
          <p:spPr bwMode="auto">
            <a:xfrm>
              <a:off x="4284" y="2646"/>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a:solidFill>
                    <a:srgbClr val="FF6600"/>
                  </a:solidFill>
                </a:rPr>
                <a:t>X</a:t>
              </a:r>
            </a:p>
          </p:txBody>
        </p:sp>
        <p:grpSp>
          <p:nvGrpSpPr>
            <p:cNvPr id="20" name="Group 19"/>
            <p:cNvGrpSpPr>
              <a:grpSpLocks/>
            </p:cNvGrpSpPr>
            <p:nvPr/>
          </p:nvGrpSpPr>
          <p:grpSpPr bwMode="auto">
            <a:xfrm>
              <a:off x="3738" y="3012"/>
              <a:ext cx="1332" cy="252"/>
              <a:chOff x="3738" y="414"/>
              <a:chExt cx="1332" cy="252"/>
            </a:xfrm>
          </p:grpSpPr>
          <p:sp>
            <p:nvSpPr>
              <p:cNvPr id="21" name="Line 43"/>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22" name="Line 44"/>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23" name="Line 45"/>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grpSp>
        <p:nvGrpSpPr>
          <p:cNvPr id="8" name="Group 7"/>
          <p:cNvGrpSpPr>
            <a:grpSpLocks/>
          </p:cNvGrpSpPr>
          <p:nvPr/>
        </p:nvGrpSpPr>
        <p:grpSpPr bwMode="auto">
          <a:xfrm>
            <a:off x="3640137" y="5214938"/>
            <a:ext cx="4837113" cy="1123574"/>
            <a:chOff x="2214" y="3292"/>
            <a:chExt cx="3047" cy="957"/>
          </a:xfrm>
        </p:grpSpPr>
        <p:sp>
          <p:nvSpPr>
            <p:cNvPr id="10" name="Text Box 47"/>
            <p:cNvSpPr txBox="1">
              <a:spLocks noChangeArrowheads="1"/>
            </p:cNvSpPr>
            <p:nvPr/>
          </p:nvSpPr>
          <p:spPr bwMode="auto">
            <a:xfrm>
              <a:off x="4677" y="3305"/>
              <a:ext cx="584"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BC</a:t>
              </a:r>
              <a:r>
                <a:rPr lang="en-US" altLang="en-US" sz="2000" b="1" baseline="-25000">
                  <a:solidFill>
                    <a:schemeClr val="bg1"/>
                  </a:solidFill>
                </a:rPr>
                <a:t>3 </a:t>
              </a:r>
              <a:r>
                <a:rPr lang="en-US" altLang="en-US" sz="2000" b="1">
                  <a:solidFill>
                    <a:schemeClr val="bg1"/>
                  </a:solidFill>
                </a:rPr>
                <a:t>F</a:t>
              </a:r>
              <a:r>
                <a:rPr lang="en-US" altLang="en-US" sz="2000" b="1" baseline="-25000">
                  <a:solidFill>
                    <a:schemeClr val="bg1"/>
                  </a:solidFill>
                </a:rPr>
                <a:t>2</a:t>
              </a:r>
            </a:p>
          </p:txBody>
        </p:sp>
        <p:sp>
          <p:nvSpPr>
            <p:cNvPr id="11" name="Text Box 48"/>
            <p:cNvSpPr txBox="1">
              <a:spLocks noChangeArrowheads="1"/>
            </p:cNvSpPr>
            <p:nvPr/>
          </p:nvSpPr>
          <p:spPr bwMode="auto">
            <a:xfrm>
              <a:off x="2214" y="3981"/>
              <a:ext cx="1901" cy="268"/>
            </a:xfrm>
            <a:prstGeom prst="rect">
              <a:avLst/>
            </a:prstGeom>
            <a:solidFill>
              <a:srgbClr val="000066"/>
            </a:solidFill>
            <a:ln w="2857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000" b="1">
                  <a:solidFill>
                    <a:schemeClr val="bg1"/>
                  </a:solidFill>
                </a:rPr>
                <a:t>BC</a:t>
              </a:r>
              <a:r>
                <a:rPr lang="en-US" altLang="en-US" sz="2000" b="1" baseline="-25000">
                  <a:solidFill>
                    <a:schemeClr val="bg1"/>
                  </a:solidFill>
                </a:rPr>
                <a:t>3 </a:t>
              </a:r>
              <a:r>
                <a:rPr lang="en-US" altLang="en-US" sz="2000" b="1">
                  <a:solidFill>
                    <a:schemeClr val="bg1"/>
                  </a:solidFill>
                </a:rPr>
                <a:t>F</a:t>
              </a:r>
              <a:r>
                <a:rPr lang="en-US" altLang="en-US" sz="2000" b="1" baseline="-25000">
                  <a:solidFill>
                    <a:schemeClr val="bg1"/>
                  </a:solidFill>
                </a:rPr>
                <a:t>3   </a:t>
              </a:r>
              <a:r>
                <a:rPr lang="en-US" altLang="en-US" sz="1400" b="1" baseline="30000">
                  <a:solidFill>
                    <a:srgbClr val="FFFF00"/>
                  </a:solidFill>
                </a:rPr>
                <a:t>15</a:t>
              </a:r>
              <a:r>
                <a:rPr lang="en-US" altLang="en-US" sz="1400" b="1">
                  <a:solidFill>
                    <a:srgbClr val="FFFF00"/>
                  </a:solidFill>
                </a:rPr>
                <a:t>/</a:t>
              </a:r>
              <a:r>
                <a:rPr lang="en-US" altLang="en-US" sz="1400" b="1" baseline="-25000">
                  <a:solidFill>
                    <a:srgbClr val="FFFF00"/>
                  </a:solidFill>
                </a:rPr>
                <a:t>16</a:t>
              </a:r>
              <a:r>
                <a:rPr lang="en-US" altLang="en-US" b="1">
                  <a:solidFill>
                    <a:srgbClr val="FFFF00"/>
                  </a:solidFill>
                </a:rPr>
                <a:t> American (94%)</a:t>
              </a:r>
            </a:p>
          </p:txBody>
        </p:sp>
        <p:sp>
          <p:nvSpPr>
            <p:cNvPr id="12" name="Text Box 49"/>
            <p:cNvSpPr txBox="1">
              <a:spLocks noChangeArrowheads="1"/>
            </p:cNvSpPr>
            <p:nvPr/>
          </p:nvSpPr>
          <p:spPr bwMode="auto">
            <a:xfrm>
              <a:off x="4278" y="3292"/>
              <a:ext cx="244"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857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lgn="ctr" eaLnBrk="1" hangingPunct="1"/>
              <a:r>
                <a:rPr lang="en-US" altLang="en-US" sz="2800" b="1" dirty="0">
                  <a:solidFill>
                    <a:srgbClr val="FF6600"/>
                  </a:solidFill>
                </a:rPr>
                <a:t>X</a:t>
              </a:r>
            </a:p>
          </p:txBody>
        </p:sp>
        <p:grpSp>
          <p:nvGrpSpPr>
            <p:cNvPr id="13" name="Group 12"/>
            <p:cNvGrpSpPr>
              <a:grpSpLocks/>
            </p:cNvGrpSpPr>
            <p:nvPr/>
          </p:nvGrpSpPr>
          <p:grpSpPr bwMode="auto">
            <a:xfrm>
              <a:off x="3744" y="3660"/>
              <a:ext cx="1332" cy="252"/>
              <a:chOff x="3738" y="414"/>
              <a:chExt cx="1332" cy="252"/>
            </a:xfrm>
          </p:grpSpPr>
          <p:sp>
            <p:nvSpPr>
              <p:cNvPr id="14" name="Line 51"/>
              <p:cNvSpPr>
                <a:spLocks noChangeShapeType="1"/>
              </p:cNvSpPr>
              <p:nvPr/>
            </p:nvSpPr>
            <p:spPr bwMode="auto">
              <a:xfrm>
                <a:off x="3738" y="426"/>
                <a:ext cx="0"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15" name="Line 52"/>
              <p:cNvSpPr>
                <a:spLocks noChangeShapeType="1"/>
              </p:cNvSpPr>
              <p:nvPr/>
            </p:nvSpPr>
            <p:spPr bwMode="auto">
              <a:xfrm>
                <a:off x="3738" y="528"/>
                <a:ext cx="13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sp>
            <p:nvSpPr>
              <p:cNvPr id="16" name="Line 53"/>
              <p:cNvSpPr>
                <a:spLocks noChangeShapeType="1"/>
              </p:cNvSpPr>
              <p:nvPr/>
            </p:nvSpPr>
            <p:spPr bwMode="auto">
              <a:xfrm flipH="1" flipV="1">
                <a:off x="5058" y="414"/>
                <a:ext cx="0" cy="108"/>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endParaRPr lang="en-US"/>
              </a:p>
            </p:txBody>
          </p:sp>
        </p:grpSp>
      </p:grpSp>
      <p:sp>
        <p:nvSpPr>
          <p:cNvPr id="9" name="Text Box 54"/>
          <p:cNvSpPr txBox="1">
            <a:spLocks noChangeArrowheads="1"/>
          </p:cNvSpPr>
          <p:nvPr/>
        </p:nvSpPr>
        <p:spPr bwMode="auto">
          <a:xfrm>
            <a:off x="442912" y="1470025"/>
            <a:ext cx="3216275" cy="1035050"/>
          </a:xfrm>
          <a:prstGeom prst="rect">
            <a:avLst/>
          </a:prstGeom>
          <a:solidFill>
            <a:srgbClr val="000066"/>
          </a:solidFill>
          <a:ln w="2857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eaLnBrk="1" hangingPunct="1"/>
            <a:r>
              <a:rPr lang="en-US" altLang="en-US" sz="2000" b="1">
                <a:solidFill>
                  <a:srgbClr val="FFFF00"/>
                </a:solidFill>
              </a:rPr>
              <a:t>Each generation select for:</a:t>
            </a:r>
          </a:p>
          <a:p>
            <a:pPr eaLnBrk="1" hangingPunct="1">
              <a:buClr>
                <a:srgbClr val="FFFF00"/>
              </a:buClr>
              <a:buFont typeface="Wingdings" pitchFamily="2" charset="2"/>
              <a:buChar char="v"/>
            </a:pPr>
            <a:r>
              <a:rPr lang="en-US" altLang="en-US" sz="2000" b="1">
                <a:solidFill>
                  <a:schemeClr val="bg1"/>
                </a:solidFill>
              </a:rPr>
              <a:t> Blight resistance</a:t>
            </a:r>
          </a:p>
          <a:p>
            <a:pPr eaLnBrk="1" hangingPunct="1">
              <a:buClr>
                <a:srgbClr val="FFFF00"/>
              </a:buClr>
              <a:buFont typeface="Wingdings" pitchFamily="2" charset="2"/>
              <a:buChar char="v"/>
            </a:pPr>
            <a:r>
              <a:rPr lang="en-US" altLang="en-US" sz="2000" b="1">
                <a:solidFill>
                  <a:schemeClr val="bg1"/>
                </a:solidFill>
              </a:rPr>
              <a:t> American characteristics</a:t>
            </a:r>
          </a:p>
        </p:txBody>
      </p:sp>
    </p:spTree>
    <p:extLst>
      <p:ext uri="{BB962C8B-B14F-4D97-AF65-F5344CB8AC3E}">
        <p14:creationId xmlns:p14="http://schemas.microsoft.com/office/powerpoint/2010/main" xmlns="" val="300344948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smtClean="0"/>
              <a:t>Meadowview Farm</a:t>
            </a:r>
            <a:endParaRPr lang="en-US" dirty="0"/>
          </a:p>
        </p:txBody>
      </p:sp>
      <p:pic>
        <p:nvPicPr>
          <p:cNvPr id="4" name="Picture 3" descr="ACF Barn - Meadowview"/>
          <p:cNvPicPr>
            <a:picLocks noChangeAspect="1" noChangeArrowheads="1"/>
          </p:cNvPicPr>
          <p:nvPr/>
        </p:nvPicPr>
        <p:blipFill rotWithShape="1">
          <a:blip r:embed="rId3" cstate="print"/>
          <a:srcRect l="14224" t="3988" r="9536" b="14411"/>
          <a:stretch/>
        </p:blipFill>
        <p:spPr bwMode="auto">
          <a:xfrm>
            <a:off x="1371600" y="2442210"/>
            <a:ext cx="6271260" cy="384225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43622375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Documents and Settings\user\My Documents\My Pictures\2011-04-16\DSCN0231.JPG"/>
          <p:cNvPicPr>
            <a:picLocks noChangeAspect="1" noChangeArrowheads="1"/>
          </p:cNvPicPr>
          <p:nvPr/>
        </p:nvPicPr>
        <p:blipFill>
          <a:blip r:embed="rId3" cstate="print"/>
          <a:srcRect/>
          <a:stretch>
            <a:fillRect/>
          </a:stretch>
        </p:blipFill>
        <p:spPr bwMode="auto">
          <a:xfrm>
            <a:off x="5562599" y="3513682"/>
            <a:ext cx="3167753" cy="237581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2" name="Picture 15" descr="TACF57"/>
          <p:cNvPicPr>
            <a:picLocks noChangeAspect="1" noChangeArrowheads="1"/>
          </p:cNvPicPr>
          <p:nvPr/>
        </p:nvPicPr>
        <p:blipFill>
          <a:blip r:embed="rId4" cstate="print"/>
          <a:srcRect b="11166"/>
          <a:stretch>
            <a:fillRect/>
          </a:stretch>
        </p:blipFill>
        <p:spPr bwMode="auto">
          <a:xfrm>
            <a:off x="304799" y="3139992"/>
            <a:ext cx="2343151" cy="3123196"/>
          </a:xfrm>
          <a:prstGeom prst="rect">
            <a:avLst/>
          </a:prstGeom>
          <a:noFill/>
          <a:ln w="28575">
            <a:solidFill>
              <a:schemeClr val="tx2"/>
            </a:solidFill>
            <a:miter lim="800000"/>
            <a:headEnd/>
            <a:tailEnd/>
          </a:ln>
        </p:spPr>
      </p:pic>
      <p:pic>
        <p:nvPicPr>
          <p:cNvPr id="3" name="Picture 14" descr="TACF59"/>
          <p:cNvPicPr>
            <a:picLocks noChangeAspect="1" noChangeArrowheads="1"/>
          </p:cNvPicPr>
          <p:nvPr/>
        </p:nvPicPr>
        <p:blipFill>
          <a:blip r:embed="rId5" cstate="print"/>
          <a:srcRect/>
          <a:stretch>
            <a:fillRect/>
          </a:stretch>
        </p:blipFill>
        <p:spPr bwMode="auto">
          <a:xfrm>
            <a:off x="4571999" y="459128"/>
            <a:ext cx="4191001" cy="2593983"/>
          </a:xfrm>
          <a:prstGeom prst="rect">
            <a:avLst/>
          </a:prstGeom>
          <a:noFill/>
          <a:ln w="28575">
            <a:solidFill>
              <a:schemeClr val="tx2"/>
            </a:solidFill>
            <a:miter lim="800000"/>
            <a:headEnd/>
            <a:tailEnd/>
          </a:ln>
        </p:spPr>
      </p:pic>
      <p:pic>
        <p:nvPicPr>
          <p:cNvPr id="4" name="Picture 8" descr="Wagner Research Farm"/>
          <p:cNvPicPr>
            <a:picLocks noChangeAspect="1" noChangeArrowheads="1"/>
          </p:cNvPicPr>
          <p:nvPr/>
        </p:nvPicPr>
        <p:blipFill>
          <a:blip r:embed="rId6" cstate="print"/>
          <a:srcRect/>
          <a:stretch>
            <a:fillRect/>
          </a:stretch>
        </p:blipFill>
        <p:spPr bwMode="auto">
          <a:xfrm>
            <a:off x="304799" y="493419"/>
            <a:ext cx="3886201" cy="2559693"/>
          </a:xfrm>
          <a:prstGeom prst="rect">
            <a:avLst/>
          </a:prstGeom>
          <a:noFill/>
          <a:ln w="28575">
            <a:solidFill>
              <a:schemeClr val="tx2"/>
            </a:solidFill>
            <a:miter lim="800000"/>
            <a:headEnd/>
            <a:tailEnd/>
          </a:ln>
        </p:spPr>
      </p:pic>
      <p:pic>
        <p:nvPicPr>
          <p:cNvPr id="6" name="Picture 7" descr="VA ref map"/>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95600" y="3369777"/>
            <a:ext cx="1780924" cy="1302504"/>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7" name="5-Point Star 6"/>
          <p:cNvSpPr/>
          <p:nvPr/>
        </p:nvSpPr>
        <p:spPr>
          <a:xfrm>
            <a:off x="3352800" y="4021930"/>
            <a:ext cx="190500" cy="228600"/>
          </a:xfrm>
          <a:prstGeom prst="star5">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clownst\Dropbox\Camera Uploads\2012-02-07 19.05.4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35045" y="4232635"/>
            <a:ext cx="1320800" cy="165100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6182403"/>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38" t="2250" r="2333" b="3164"/>
          <a:stretch/>
        </p:blipFill>
        <p:spPr bwMode="auto">
          <a:xfrm>
            <a:off x="304800" y="304800"/>
            <a:ext cx="8458200" cy="620960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3" name="TextBox 2"/>
          <p:cNvSpPr txBox="1"/>
          <p:nvPr/>
        </p:nvSpPr>
        <p:spPr>
          <a:xfrm>
            <a:off x="4114800" y="1524000"/>
            <a:ext cx="4495800" cy="2862322"/>
          </a:xfrm>
          <a:prstGeom prst="rect">
            <a:avLst/>
          </a:prstGeom>
          <a:noFill/>
        </p:spPr>
        <p:txBody>
          <a:bodyPr wrap="square" rtlCol="0">
            <a:spAutoFit/>
          </a:bodyPr>
          <a:lstStyle/>
          <a:p>
            <a:r>
              <a:rPr lang="en-US" sz="6000" b="1" dirty="0" smtClean="0">
                <a:solidFill>
                  <a:srgbClr val="FFC000"/>
                </a:solidFill>
              </a:rPr>
              <a:t>Seed Production Orchards</a:t>
            </a:r>
            <a:endParaRPr lang="en-US" sz="6000" b="1" dirty="0">
              <a:solidFill>
                <a:srgbClr val="FFC000"/>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124200"/>
            <a:ext cx="6400800" cy="1447800"/>
          </a:xfrm>
        </p:spPr>
        <p:txBody>
          <a:bodyPr>
            <a:normAutofit/>
          </a:bodyPr>
          <a:lstStyle/>
          <a:p>
            <a:r>
              <a:rPr lang="en-US" sz="1400" dirty="0" smtClean="0">
                <a:latin typeface="Iskoola Pota" panose="020B0502040204020203" pitchFamily="34" charset="0"/>
                <a:cs typeface="Iskoola Pota" panose="020B0502040204020203" pitchFamily="34" charset="0"/>
              </a:rPr>
              <a:t>Presentation for</a:t>
            </a:r>
          </a:p>
          <a:p>
            <a:r>
              <a:rPr lang="en-US" sz="2800" u="sng" dirty="0" smtClean="0"/>
              <a:t>Princeton Land Trust</a:t>
            </a:r>
          </a:p>
          <a:p>
            <a:r>
              <a:rPr lang="en-US" sz="2800" u="sng" dirty="0" smtClean="0"/>
              <a:t>November 16, 2016</a:t>
            </a:r>
          </a:p>
        </p:txBody>
      </p:sp>
      <p:sp>
        <p:nvSpPr>
          <p:cNvPr id="2" name="Title 1"/>
          <p:cNvSpPr>
            <a:spLocks noGrp="1"/>
          </p:cNvSpPr>
          <p:nvPr>
            <p:ph type="ctrTitle"/>
          </p:nvPr>
        </p:nvSpPr>
        <p:spPr/>
        <p:txBody>
          <a:bodyPr>
            <a:normAutofit fontScale="90000"/>
          </a:bodyPr>
          <a:lstStyle/>
          <a:p>
            <a:r>
              <a:rPr lang="en-US" dirty="0" smtClean="0"/>
              <a:t>The American Chestnut Foundation</a:t>
            </a:r>
            <a:br>
              <a:rPr lang="en-US" dirty="0" smtClean="0"/>
            </a:br>
            <a:r>
              <a:rPr lang="en-US" dirty="0" smtClean="0"/>
              <a:t>TACF</a:t>
            </a:r>
            <a:endParaRPr lang="en-US" dirty="0"/>
          </a:p>
        </p:txBody>
      </p:sp>
    </p:spTree>
  </p:cSld>
  <p:clrMapOvr>
    <a:masterClrMapping/>
  </p:clrMapOvr>
  <p:transition spd="med" advClick="0" advTm="20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304800" y="381000"/>
            <a:ext cx="8839200" cy="5715000"/>
          </a:xfrm>
          <a:prstGeom prst="rect">
            <a:avLst/>
          </a:prstGeom>
        </p:spPr>
        <p:txBody>
          <a:bodyPr>
            <a:no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LAND’S SAKE</a:t>
            </a:r>
          </a:p>
          <a:p>
            <a:pPr marL="274320" marR="0" lvl="0" indent="-274320" algn="l" defTabSz="914400" rtl="0" eaLnBrk="1" fontAlgn="auto" latinLnBrk="0" hangingPunct="1">
              <a:lnSpc>
                <a:spcPct val="100000"/>
              </a:lnSpc>
              <a:spcBef>
                <a:spcPct val="20000"/>
              </a:spcBef>
              <a:spcAft>
                <a:spcPts val="0"/>
              </a:spcAft>
              <a:buClr>
                <a:schemeClr val="accent1"/>
              </a:buClr>
              <a:buSzPct val="85000"/>
              <a:tabLst/>
              <a:defRPr/>
            </a:pPr>
            <a:r>
              <a:rPr lang="en-US" sz="2800" b="1" dirty="0" smtClean="0">
                <a:solidFill>
                  <a:schemeClr val="accent4">
                    <a:lumMod val="75000"/>
                  </a:schemeClr>
                </a:solidFill>
                <a:latin typeface="+mj-lt"/>
              </a:rPr>
              <a:t>		</a:t>
            </a:r>
            <a:r>
              <a:rPr lang="en-US" sz="2400" b="1" dirty="0" smtClean="0">
                <a:solidFill>
                  <a:schemeClr val="accent4">
                    <a:lumMod val="75000"/>
                  </a:schemeClr>
                </a:solidFill>
                <a:latin typeface="+mj-lt"/>
              </a:rPr>
              <a:t>John Emery, Orchard Mngr. Weston MA</a:t>
            </a: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MASSWILDLIFE</a:t>
            </a:r>
          </a:p>
          <a:p>
            <a:pPr marL="731520" lvl="1" indent="-274320">
              <a:spcBef>
                <a:spcPct val="20000"/>
              </a:spcBef>
              <a:buClr>
                <a:schemeClr val="accent1"/>
              </a:buClr>
              <a:buSzPct val="85000"/>
            </a:pPr>
            <a:r>
              <a:rPr lang="en-US" sz="2800" b="1" dirty="0" smtClean="0">
                <a:solidFill>
                  <a:schemeClr val="accent4">
                    <a:lumMod val="75000"/>
                  </a:schemeClr>
                </a:solidFill>
                <a:latin typeface="+mj-lt"/>
              </a:rPr>
              <a:t>		</a:t>
            </a:r>
            <a:r>
              <a:rPr lang="en-US" sz="2400" b="1" dirty="0" smtClean="0">
                <a:solidFill>
                  <a:schemeClr val="accent4">
                    <a:lumMod val="75000"/>
                  </a:schemeClr>
                </a:solidFill>
                <a:latin typeface="+mj-lt"/>
              </a:rPr>
              <a:t>Jamie Donald, Brad Smith Orchard </a:t>
            </a:r>
            <a:r>
              <a:rPr lang="en-US" sz="2400" b="1" dirty="0" err="1" smtClean="0">
                <a:solidFill>
                  <a:schemeClr val="accent4">
                    <a:lumMod val="75000"/>
                  </a:schemeClr>
                </a:solidFill>
                <a:latin typeface="+mj-lt"/>
              </a:rPr>
              <a:t>Mngrs</a:t>
            </a:r>
            <a:r>
              <a:rPr lang="en-US" sz="2400" b="1" dirty="0" smtClean="0">
                <a:solidFill>
                  <a:schemeClr val="accent4">
                    <a:lumMod val="75000"/>
                  </a:schemeClr>
                </a:solidFill>
                <a:latin typeface="+mj-lt"/>
              </a:rPr>
              <a:t>. Westboro M</a:t>
            </a:r>
            <a:r>
              <a:rPr kumimoji="0" lang="en-US" sz="2800" b="0" i="0" u="none" strike="noStrike" kern="1200" cap="none" spc="0" normalizeH="0" baseline="0" noProof="0" dirty="0" smtClean="0">
                <a:ln>
                  <a:noFill/>
                </a:ln>
                <a:solidFill>
                  <a:schemeClr val="accent4">
                    <a:lumMod val="75000"/>
                  </a:schemeClr>
                </a:solidFill>
                <a:effectLst/>
                <a:uLnTx/>
                <a:uFillTx/>
                <a:latin typeface="+mj-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MEIKLEJOHN PROPERTY</a:t>
            </a:r>
          </a:p>
          <a:p>
            <a:pPr marL="731520" lvl="1" indent="-274320">
              <a:spcBef>
                <a:spcPct val="20000"/>
              </a:spcBef>
              <a:buClr>
                <a:schemeClr val="accent1"/>
              </a:buClr>
              <a:buSzPct val="85000"/>
            </a:pPr>
            <a:r>
              <a:rPr lang="en-US" sz="2400" b="1" dirty="0" smtClean="0">
                <a:solidFill>
                  <a:schemeClr val="accent4">
                    <a:lumMod val="75000"/>
                  </a:schemeClr>
                </a:solidFill>
                <a:latin typeface="+mj-lt"/>
              </a:rPr>
              <a:t>		John Meiklejohn Orchard Mngr. Granville MA</a:t>
            </a:r>
            <a:r>
              <a:rPr kumimoji="0" lang="en-US" sz="2400" b="1" i="0" u="none" strike="noStrike" kern="1200" cap="none" spc="0" normalizeH="0" baseline="0" noProof="0" dirty="0" smtClean="0">
                <a:ln>
                  <a:noFill/>
                </a:ln>
                <a:solidFill>
                  <a:schemeClr val="accent4">
                    <a:lumMod val="75000"/>
                  </a:schemeClr>
                </a:solidFill>
                <a:effectLst/>
                <a:uLnTx/>
                <a:uFillTx/>
                <a:latin typeface="+mj-lt"/>
                <a:ea typeface="+mn-ea"/>
                <a:cs typeface="+mn-cs"/>
              </a:rPr>
              <a:t>	</a:t>
            </a:r>
            <a:endParaRPr kumimoji="0" lang="en-US" sz="2400" b="0" i="0" u="none" strike="noStrike" kern="1200" cap="none" spc="0" normalizeH="0" baseline="0" noProof="0" dirty="0" smtClean="0">
              <a:ln>
                <a:noFill/>
              </a:ln>
              <a:solidFill>
                <a:schemeClr val="accent4">
                  <a:lumMod val="75000"/>
                </a:schemeClr>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SMITH COLLEGE MAC</a:t>
            </a:r>
            <a:r>
              <a:rPr lang="en-US" sz="2800" b="1" noProof="0" dirty="0" smtClean="0">
                <a:solidFill>
                  <a:schemeClr val="accent4">
                    <a:lumMod val="75000"/>
                  </a:schemeClr>
                </a:solidFill>
                <a:latin typeface="+mj-lt"/>
              </a:rPr>
              <a:t>LEISH FIELD STATION</a:t>
            </a:r>
            <a:endPar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endParaRPr>
          </a:p>
          <a:p>
            <a:pPr marL="1188720" lvl="2" indent="-274320">
              <a:spcBef>
                <a:spcPct val="20000"/>
              </a:spcBef>
              <a:buClr>
                <a:schemeClr val="accent1"/>
              </a:buClr>
              <a:buSzPct val="85000"/>
            </a:pPr>
            <a:r>
              <a:rPr lang="en-US" sz="2400" b="1" dirty="0" smtClean="0">
                <a:solidFill>
                  <a:schemeClr val="accent4">
                    <a:lumMod val="75000"/>
                  </a:schemeClr>
                </a:solidFill>
                <a:latin typeface="+mj-lt"/>
              </a:rPr>
              <a:t>Paul Wetzel, Orchard Mngr. Whately MA</a:t>
            </a:r>
            <a:endParaRPr kumimoji="0" lang="en-US" sz="2400" b="1" i="0" u="none" strike="noStrike" kern="1200" cap="none" spc="0" normalizeH="0" baseline="0" noProof="0" dirty="0" smtClean="0">
              <a:ln>
                <a:noFill/>
              </a:ln>
              <a:solidFill>
                <a:schemeClr val="accent4">
                  <a:lumMod val="75000"/>
                </a:schemeClr>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SPRINGSIDE PARK</a:t>
            </a:r>
          </a:p>
          <a:p>
            <a:pPr marL="1188720" lvl="2" indent="-274320">
              <a:spcBef>
                <a:spcPct val="20000"/>
              </a:spcBef>
              <a:buClr>
                <a:schemeClr val="accent1"/>
              </a:buClr>
              <a:buSzPct val="85000"/>
            </a:pPr>
            <a:r>
              <a:rPr lang="en-US" sz="2400" b="1" noProof="0" dirty="0" smtClean="0">
                <a:solidFill>
                  <a:schemeClr val="accent4">
                    <a:lumMod val="75000"/>
                  </a:schemeClr>
                </a:solidFill>
                <a:latin typeface="+mj-lt"/>
              </a:rPr>
              <a:t>Bob Presutti, Orchard Mngr. Pittsfield MA</a:t>
            </a:r>
            <a:endParaRPr kumimoji="0" lang="en-US" sz="2400" b="1" i="0" u="none" strike="noStrike" kern="1200" cap="none" spc="0" normalizeH="0" baseline="0" noProof="0" dirty="0" smtClean="0">
              <a:ln>
                <a:noFill/>
              </a:ln>
              <a:solidFill>
                <a:schemeClr val="accent4">
                  <a:lumMod val="75000"/>
                </a:schemeClr>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1" i="0" u="none" strike="noStrike" kern="1200" cap="none" spc="0" normalizeH="0" baseline="0" noProof="0" dirty="0" smtClean="0">
                <a:ln>
                  <a:noFill/>
                </a:ln>
                <a:solidFill>
                  <a:schemeClr val="accent4">
                    <a:lumMod val="75000"/>
                  </a:schemeClr>
                </a:solidFill>
                <a:effectLst/>
                <a:uLnTx/>
                <a:uFillTx/>
                <a:latin typeface="+mj-lt"/>
                <a:ea typeface="+mn-ea"/>
                <a:cs typeface="+mn-cs"/>
              </a:rPr>
              <a:t>S. KINGSTOWN LAND TRUST</a:t>
            </a:r>
          </a:p>
          <a:p>
            <a:pPr marL="1188720" lvl="2" indent="-274320">
              <a:spcBef>
                <a:spcPct val="20000"/>
              </a:spcBef>
              <a:buClr>
                <a:schemeClr val="accent1"/>
              </a:buClr>
              <a:buSzPct val="85000"/>
            </a:pPr>
            <a:r>
              <a:rPr lang="en-US" sz="2400" b="1" dirty="0" smtClean="0">
                <a:solidFill>
                  <a:schemeClr val="accent4">
                    <a:lumMod val="75000"/>
                  </a:schemeClr>
                </a:solidFill>
                <a:latin typeface="+mj-lt"/>
              </a:rPr>
              <a:t>S. Kingstown Land Trust, </a:t>
            </a:r>
            <a:endParaRPr kumimoji="0" lang="en-US" sz="2400" b="1" i="0" u="none" strike="noStrike" kern="1200" cap="none" spc="0" normalizeH="0" baseline="0" noProof="0" dirty="0" smtClean="0">
              <a:ln>
                <a:noFill/>
              </a:ln>
              <a:solidFill>
                <a:schemeClr val="accent4">
                  <a:lumMod val="75000"/>
                </a:schemeClr>
              </a:solidFill>
              <a:effectLst/>
              <a:uLnTx/>
              <a:uFillTx/>
              <a:latin typeface="+mj-lt"/>
              <a:ea typeface="+mn-ea"/>
              <a:cs typeface="+mn-cs"/>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2016-05-31 001\IMG_0452.JPG"/>
          <p:cNvPicPr/>
          <p:nvPr/>
        </p:nvPicPr>
        <p:blipFill>
          <a:blip r:embed="rId2" cstate="print"/>
          <a:srcRect/>
          <a:stretch>
            <a:fillRect/>
          </a:stretch>
        </p:blipFill>
        <p:spPr bwMode="auto">
          <a:xfrm>
            <a:off x="304800" y="228600"/>
            <a:ext cx="4495800" cy="3820451"/>
          </a:xfrm>
          <a:prstGeom prst="rect">
            <a:avLst/>
          </a:prstGeom>
          <a:noFill/>
          <a:ln w="38100">
            <a:solidFill>
              <a:srgbClr val="FFC000"/>
            </a:solidFill>
            <a:miter lim="800000"/>
            <a:headEnd/>
            <a:tailEnd/>
          </a:ln>
        </p:spPr>
      </p:pic>
      <p:pic>
        <p:nvPicPr>
          <p:cNvPr id="3" name="Content Placeholder 7" descr="C:\Users\user\Pictures\2016-06-02 chestnuts monson westboro weston pittsfield spring 16\IMG_0461.JPG"/>
          <p:cNvPicPr>
            <a:picLocks/>
          </p:cNvPicPr>
          <p:nvPr/>
        </p:nvPicPr>
        <p:blipFill>
          <a:blip r:embed="rId3" cstate="print"/>
          <a:srcRect/>
          <a:stretch>
            <a:fillRect/>
          </a:stretch>
        </p:blipFill>
        <p:spPr bwMode="auto">
          <a:xfrm>
            <a:off x="5029200" y="228600"/>
            <a:ext cx="3886200" cy="6019800"/>
          </a:xfrm>
          <a:prstGeom prst="rect">
            <a:avLst/>
          </a:prstGeom>
          <a:noFill/>
          <a:ln w="38100">
            <a:solidFill>
              <a:srgbClr val="FFC000"/>
            </a:solidFill>
            <a:miter lim="800000"/>
            <a:headEnd/>
            <a:tailEnd/>
          </a:ln>
        </p:spPr>
      </p:pic>
      <p:pic>
        <p:nvPicPr>
          <p:cNvPr id="4" name="Picture 3" descr="http://landssake.org/wp-content/uploads/2015/12/About-Us-Page-Picture.jpg"/>
          <p:cNvPicPr/>
          <p:nvPr/>
        </p:nvPicPr>
        <p:blipFill>
          <a:blip r:embed="rId4" cstate="print"/>
          <a:srcRect l="17147" t="18269" r="18573" b="6731"/>
          <a:stretch>
            <a:fillRect/>
          </a:stretch>
        </p:blipFill>
        <p:spPr bwMode="auto">
          <a:xfrm>
            <a:off x="304800" y="4191000"/>
            <a:ext cx="4495800" cy="2057400"/>
          </a:xfrm>
          <a:prstGeom prst="rect">
            <a:avLst/>
          </a:prstGeom>
          <a:noFill/>
          <a:ln w="38100">
            <a:solidFill>
              <a:srgbClr val="0000CC"/>
            </a:solid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westboro\IMG_0859.JPG"/>
          <p:cNvPicPr>
            <a:picLocks noChangeAspect="1" noChangeArrowheads="1"/>
          </p:cNvPicPr>
          <p:nvPr/>
        </p:nvPicPr>
        <p:blipFill>
          <a:blip r:embed="rId2" cstate="print"/>
          <a:srcRect r="2016" b="12903"/>
          <a:stretch>
            <a:fillRect/>
          </a:stretch>
        </p:blipFill>
        <p:spPr bwMode="auto">
          <a:xfrm>
            <a:off x="4648200" y="381000"/>
            <a:ext cx="4229100" cy="2819400"/>
          </a:xfrm>
          <a:prstGeom prst="rect">
            <a:avLst/>
          </a:prstGeom>
          <a:noFill/>
          <a:ln w="38100">
            <a:solidFill>
              <a:srgbClr val="FFC000"/>
            </a:solidFill>
          </a:ln>
        </p:spPr>
      </p:pic>
      <p:pic>
        <p:nvPicPr>
          <p:cNvPr id="2" name="Picture 1" descr="http://newenglandcottontail.org/sites/default/files/styles/medium/public/logos/Mass%20DFW%20Seal%20400%20transparent.png?itok=LiSpa_e7"/>
          <p:cNvPicPr/>
          <p:nvPr/>
        </p:nvPicPr>
        <p:blipFill>
          <a:blip r:embed="rId3" cstate="print"/>
          <a:srcRect/>
          <a:stretch>
            <a:fillRect/>
          </a:stretch>
        </p:blipFill>
        <p:spPr bwMode="auto">
          <a:xfrm>
            <a:off x="5105400" y="3352800"/>
            <a:ext cx="2895600" cy="2743200"/>
          </a:xfrm>
          <a:prstGeom prst="rect">
            <a:avLst/>
          </a:prstGeom>
          <a:noFill/>
          <a:ln w="9525">
            <a:noFill/>
            <a:miter lim="800000"/>
            <a:headEnd/>
            <a:tailEnd/>
          </a:ln>
        </p:spPr>
      </p:pic>
      <p:pic>
        <p:nvPicPr>
          <p:cNvPr id="5" name="Picture 2" descr="D:\springsidepark\IMG_0206.JPG"/>
          <p:cNvPicPr>
            <a:picLocks noChangeAspect="1" noChangeArrowheads="1"/>
          </p:cNvPicPr>
          <p:nvPr/>
        </p:nvPicPr>
        <p:blipFill>
          <a:blip r:embed="rId4" cstate="print"/>
          <a:srcRect/>
          <a:stretch>
            <a:fillRect/>
          </a:stretch>
        </p:blipFill>
        <p:spPr bwMode="auto">
          <a:xfrm>
            <a:off x="381000" y="3429000"/>
            <a:ext cx="3657600" cy="2743200"/>
          </a:xfrm>
          <a:prstGeom prst="rect">
            <a:avLst/>
          </a:prstGeom>
          <a:noFill/>
          <a:ln w="38100">
            <a:solidFill>
              <a:srgbClr val="FFC000"/>
            </a:solidFill>
          </a:ln>
        </p:spPr>
      </p:pic>
      <p:pic>
        <p:nvPicPr>
          <p:cNvPr id="6" name="Picture 2" descr="C:\Users\user\Pictures\2016-08-28 Masswildlife august 2016\IMG_1075.JPG"/>
          <p:cNvPicPr>
            <a:picLocks noChangeAspect="1" noChangeArrowheads="1"/>
          </p:cNvPicPr>
          <p:nvPr/>
        </p:nvPicPr>
        <p:blipFill>
          <a:blip r:embed="rId5" cstate="print"/>
          <a:srcRect b="34444"/>
          <a:stretch>
            <a:fillRect/>
          </a:stretch>
        </p:blipFill>
        <p:spPr bwMode="auto">
          <a:xfrm>
            <a:off x="304800" y="381000"/>
            <a:ext cx="3757047" cy="2724841"/>
          </a:xfrm>
          <a:prstGeom prst="rect">
            <a:avLst/>
          </a:prstGeom>
          <a:noFill/>
          <a:ln w="38100">
            <a:solidFill>
              <a:srgbClr val="FFC000"/>
            </a:solidFill>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7128" y="228600"/>
            <a:ext cx="3264272" cy="1414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descr="C:\Users\clownst\Documents\2014\TACF\Seed orchards\SmithOrch_(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4267200"/>
            <a:ext cx="3126259" cy="2344694"/>
          </a:xfrm>
          <a:prstGeom prst="rect">
            <a:avLst/>
          </a:prstGeom>
          <a:noFill/>
          <a:ln w="38100">
            <a:solidFill>
              <a:schemeClr val="accent1"/>
            </a:solidFill>
          </a:ln>
          <a:extLst>
            <a:ext uri="{909E8E84-426E-40DD-AFC4-6F175D3DCCD1}">
              <a14:hiddenFill xmlns="" xmlns:a14="http://schemas.microsoft.com/office/drawing/2010/main">
                <a:solidFill>
                  <a:srgbClr val="FFFFFF"/>
                </a:solidFill>
              </a14:hiddenFill>
            </a:ext>
          </a:extLst>
        </p:spPr>
      </p:pic>
      <p:pic>
        <p:nvPicPr>
          <p:cNvPr id="8" name="Picture 3" descr="C:\Users\clownst\Documents\2014\TACF\Seed orchards\smith\SmithOrch_(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 y="1752600"/>
            <a:ext cx="3124200" cy="2343150"/>
          </a:xfrm>
          <a:prstGeom prst="rect">
            <a:avLst/>
          </a:prstGeom>
          <a:noFill/>
          <a:ln w="38100">
            <a:solidFill>
              <a:schemeClr val="accent1"/>
            </a:solidFill>
          </a:ln>
          <a:extLst>
            <a:ext uri="{909E8E84-426E-40DD-AFC4-6F175D3DCCD1}">
              <a14:hiddenFill xmlns="" xmlns:a14="http://schemas.microsoft.com/office/drawing/2010/main">
                <a:solidFill>
                  <a:srgbClr val="FFFFFF"/>
                </a:solidFill>
              </a14:hiddenFill>
            </a:ext>
          </a:extLst>
        </p:spPr>
      </p:pic>
      <p:pic>
        <p:nvPicPr>
          <p:cNvPr id="7" name="Picture 2" descr="C:\Users\user\Pictures\2013-04-28 001\0428131114.jpg"/>
          <p:cNvPicPr>
            <a:picLocks noChangeAspect="1" noChangeArrowheads="1"/>
          </p:cNvPicPr>
          <p:nvPr/>
        </p:nvPicPr>
        <p:blipFill>
          <a:blip r:embed="rId6" cstate="print"/>
          <a:srcRect b="25714"/>
          <a:stretch>
            <a:fillRect/>
          </a:stretch>
        </p:blipFill>
        <p:spPr bwMode="auto">
          <a:xfrm>
            <a:off x="3886200" y="228600"/>
            <a:ext cx="5029200" cy="2615184"/>
          </a:xfrm>
          <a:prstGeom prst="rect">
            <a:avLst/>
          </a:prstGeom>
          <a:noFill/>
          <a:ln w="38100">
            <a:solidFill>
              <a:schemeClr val="accent1"/>
            </a:solidFill>
          </a:ln>
        </p:spPr>
      </p:pic>
      <p:pic>
        <p:nvPicPr>
          <p:cNvPr id="9" name="Picture 8" descr="C:\Users\user\Pictures\2016-06-02 chestnuts monson westboro weston pittsfield spring 16\IMG_0218.JPG"/>
          <p:cNvPicPr/>
          <p:nvPr/>
        </p:nvPicPr>
        <p:blipFill>
          <a:blip r:embed="rId7" cstate="print"/>
          <a:srcRect/>
          <a:stretch>
            <a:fillRect/>
          </a:stretch>
        </p:blipFill>
        <p:spPr bwMode="auto">
          <a:xfrm>
            <a:off x="3886200" y="2971800"/>
            <a:ext cx="5029200" cy="3657600"/>
          </a:xfrm>
          <a:prstGeom prst="rect">
            <a:avLst/>
          </a:prstGeom>
          <a:noFill/>
          <a:ln w="38100">
            <a:solidFill>
              <a:schemeClr val="accent1"/>
            </a:solidFill>
            <a:miter lim="800000"/>
            <a:headEnd/>
            <a:tailEnd/>
          </a:ln>
        </p:spPr>
      </p:pic>
    </p:spTree>
    <p:extLst>
      <p:ext uri="{BB962C8B-B14F-4D97-AF65-F5344CB8AC3E}">
        <p14:creationId xmlns="" xmlns:p14="http://schemas.microsoft.com/office/powerpoint/2010/main" val="4623797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62600" y="4572000"/>
            <a:ext cx="3352800" cy="1622854"/>
          </a:xfrm>
          <a:prstGeom prst="rect">
            <a:avLst/>
          </a:prstGeom>
          <a:noFill/>
          <a:ln w="38100">
            <a:solidFill>
              <a:srgbClr val="FFC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descr="C:\Users\user\Pictures\2015-08-29 pittsfield and gould meadow august 29, 2015\IMG_0373.JPG"/>
          <p:cNvPicPr>
            <a:picLocks noChangeAspect="1" noChangeArrowheads="1"/>
          </p:cNvPicPr>
          <p:nvPr/>
        </p:nvPicPr>
        <p:blipFill>
          <a:blip r:embed="rId3" cstate="print"/>
          <a:srcRect/>
          <a:stretch>
            <a:fillRect/>
          </a:stretch>
        </p:blipFill>
        <p:spPr bwMode="auto">
          <a:xfrm>
            <a:off x="5562600" y="1828800"/>
            <a:ext cx="3352800" cy="2514600"/>
          </a:xfrm>
          <a:prstGeom prst="rect">
            <a:avLst/>
          </a:prstGeom>
          <a:noFill/>
          <a:ln w="38100">
            <a:solidFill>
              <a:srgbClr val="FFC000"/>
            </a:solidFill>
          </a:ln>
        </p:spPr>
      </p:pic>
      <p:pic>
        <p:nvPicPr>
          <p:cNvPr id="1029" name="Picture 5" descr="http://www.hebertarboretum.org/images-nav/arboretum-header.gif"/>
          <p:cNvPicPr>
            <a:picLocks noChangeAspect="1" noChangeArrowheads="1"/>
          </p:cNvPicPr>
          <p:nvPr/>
        </p:nvPicPr>
        <p:blipFill>
          <a:blip r:embed="rId4" cstate="print"/>
          <a:srcRect/>
          <a:stretch>
            <a:fillRect/>
          </a:stretch>
        </p:blipFill>
        <p:spPr bwMode="auto">
          <a:xfrm>
            <a:off x="228600" y="381000"/>
            <a:ext cx="8610600" cy="1295400"/>
          </a:xfrm>
          <a:prstGeom prst="rect">
            <a:avLst/>
          </a:prstGeom>
          <a:noFill/>
        </p:spPr>
      </p:pic>
      <p:pic>
        <p:nvPicPr>
          <p:cNvPr id="8" name="Picture 7" descr="C:\Users\user\AppData\Local\Microsoft\Windows\Temporary Internet Files\Content.IE5\H8Z18RI9\people_planting_in_pittsfield.jpg"/>
          <p:cNvPicPr/>
          <p:nvPr/>
        </p:nvPicPr>
        <p:blipFill>
          <a:blip r:embed="rId5" cstate="print"/>
          <a:srcRect/>
          <a:stretch>
            <a:fillRect/>
          </a:stretch>
        </p:blipFill>
        <p:spPr bwMode="auto">
          <a:xfrm>
            <a:off x="304800" y="1828800"/>
            <a:ext cx="5029200" cy="4419600"/>
          </a:xfrm>
          <a:prstGeom prst="rect">
            <a:avLst/>
          </a:prstGeom>
          <a:noFill/>
          <a:ln w="38100">
            <a:solidFill>
              <a:srgbClr val="FFC000"/>
            </a:solidFill>
            <a:miter lim="800000"/>
            <a:headEnd/>
            <a:tailEnd/>
          </a:ln>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RI.png"/>
          <p:cNvPicPr/>
          <p:nvPr/>
        </p:nvPicPr>
        <p:blipFill>
          <a:blip r:embed="rId2" cstate="print"/>
          <a:srcRect/>
          <a:stretch>
            <a:fillRect/>
          </a:stretch>
        </p:blipFill>
        <p:spPr bwMode="auto">
          <a:xfrm>
            <a:off x="4038600" y="381000"/>
            <a:ext cx="4800600" cy="3048000"/>
          </a:xfrm>
          <a:prstGeom prst="rect">
            <a:avLst/>
          </a:prstGeom>
          <a:noFill/>
          <a:ln w="38100">
            <a:solidFill>
              <a:schemeClr val="accent1"/>
            </a:solidFill>
            <a:miter lim="800000"/>
            <a:headEnd/>
            <a:tailEnd/>
          </a:ln>
        </p:spPr>
      </p:pic>
      <p:pic>
        <p:nvPicPr>
          <p:cNvPr id="3" name="Picture 2" descr="C:\Users\user\Pictures\sklt_seed_2016_2.jpg"/>
          <p:cNvPicPr/>
          <p:nvPr/>
        </p:nvPicPr>
        <p:blipFill>
          <a:blip r:embed="rId3" cstate="print"/>
          <a:srcRect/>
          <a:stretch>
            <a:fillRect/>
          </a:stretch>
        </p:blipFill>
        <p:spPr bwMode="auto">
          <a:xfrm>
            <a:off x="457200" y="3048000"/>
            <a:ext cx="5638800" cy="3276600"/>
          </a:xfrm>
          <a:prstGeom prst="rect">
            <a:avLst/>
          </a:prstGeom>
          <a:noFill/>
          <a:ln w="38100">
            <a:solidFill>
              <a:schemeClr val="accent1"/>
            </a:solidFill>
            <a:miter lim="800000"/>
            <a:headEnd/>
            <a:tailEnd/>
          </a:ln>
        </p:spPr>
      </p:pic>
      <p:pic>
        <p:nvPicPr>
          <p:cNvPr id="4" name="Picture 3" descr="URI Master Gardener Program">
            <a:hlinkClick r:id="rId4" tooltip="&quot;URI Master Gardener Program&quot;"/>
          </p:cNvPr>
          <p:cNvPicPr/>
          <p:nvPr/>
        </p:nvPicPr>
        <p:blipFill>
          <a:blip r:embed="rId5" cstate="print"/>
          <a:srcRect/>
          <a:stretch>
            <a:fillRect/>
          </a:stretch>
        </p:blipFill>
        <p:spPr bwMode="auto">
          <a:xfrm>
            <a:off x="304800" y="762000"/>
            <a:ext cx="3429000" cy="1828800"/>
          </a:xfrm>
          <a:prstGeom prst="rect">
            <a:avLst/>
          </a:prstGeom>
          <a:noFill/>
          <a:ln w="9525">
            <a:noFill/>
            <a:miter lim="800000"/>
            <a:headEnd/>
            <a:tailEnd/>
          </a:ln>
        </p:spPr>
      </p:pic>
      <p:pic>
        <p:nvPicPr>
          <p:cNvPr id="6" name="Picture 5" descr="C:\Users\user\Pictures\roger williams edible garden.jpg"/>
          <p:cNvPicPr/>
          <p:nvPr/>
        </p:nvPicPr>
        <p:blipFill>
          <a:blip r:embed="rId6" cstate="print"/>
          <a:srcRect t="54750" r="21556" b="8125"/>
          <a:stretch>
            <a:fillRect/>
          </a:stretch>
        </p:blipFill>
        <p:spPr bwMode="auto">
          <a:xfrm>
            <a:off x="6324600" y="3733800"/>
            <a:ext cx="2286000" cy="2362200"/>
          </a:xfrm>
          <a:prstGeom prst="rect">
            <a:avLst/>
          </a:prstGeom>
          <a:noFill/>
          <a:ln w="38100">
            <a:solidFill>
              <a:schemeClr val="accent1"/>
            </a:solid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Pictures\2016-09-09 meiklejohn\IMG_1133.JPG"/>
          <p:cNvPicPr>
            <a:picLocks noChangeAspect="1" noChangeArrowheads="1"/>
          </p:cNvPicPr>
          <p:nvPr/>
        </p:nvPicPr>
        <p:blipFill>
          <a:blip r:embed="rId2" cstate="print"/>
          <a:srcRect l="20833" r="27500"/>
          <a:stretch>
            <a:fillRect/>
          </a:stretch>
        </p:blipFill>
        <p:spPr bwMode="auto">
          <a:xfrm>
            <a:off x="381000" y="304800"/>
            <a:ext cx="4111400" cy="5943600"/>
          </a:xfrm>
          <a:prstGeom prst="rect">
            <a:avLst/>
          </a:prstGeom>
          <a:noFill/>
          <a:ln w="38100">
            <a:solidFill>
              <a:schemeClr val="accent1"/>
            </a:solidFill>
          </a:ln>
        </p:spPr>
      </p:pic>
      <p:pic>
        <p:nvPicPr>
          <p:cNvPr id="1028" name="Picture 4" descr="C:\Users\user\Pictures\2016-09-09 meiklejohn\IMG_1117.JPG"/>
          <p:cNvPicPr>
            <a:picLocks noChangeAspect="1" noChangeArrowheads="1"/>
          </p:cNvPicPr>
          <p:nvPr/>
        </p:nvPicPr>
        <p:blipFill>
          <a:blip r:embed="rId3" cstate="print"/>
          <a:srcRect l="39167" t="14298" b="12066"/>
          <a:stretch>
            <a:fillRect/>
          </a:stretch>
        </p:blipFill>
        <p:spPr bwMode="auto">
          <a:xfrm>
            <a:off x="4724400" y="381000"/>
            <a:ext cx="3961245" cy="3581400"/>
          </a:xfrm>
          <a:prstGeom prst="rect">
            <a:avLst/>
          </a:prstGeom>
          <a:noFill/>
          <a:ln w="38100">
            <a:solidFill>
              <a:schemeClr val="accent1"/>
            </a:solidFill>
          </a:ln>
        </p:spPr>
      </p:pic>
      <p:pic>
        <p:nvPicPr>
          <p:cNvPr id="1029" name="Picture 5" descr="C:\Users\user\Pictures\2016-09-09 meiklejohn\IMG_1123.JPG"/>
          <p:cNvPicPr>
            <a:picLocks noChangeAspect="1" noChangeArrowheads="1"/>
          </p:cNvPicPr>
          <p:nvPr/>
        </p:nvPicPr>
        <p:blipFill>
          <a:blip r:embed="rId4" cstate="print"/>
          <a:srcRect/>
          <a:stretch>
            <a:fillRect/>
          </a:stretch>
        </p:blipFill>
        <p:spPr bwMode="auto">
          <a:xfrm>
            <a:off x="4724400" y="4114800"/>
            <a:ext cx="4114800" cy="2133600"/>
          </a:xfrm>
          <a:prstGeom prst="rect">
            <a:avLst/>
          </a:prstGeom>
          <a:noFill/>
          <a:ln w="38100">
            <a:solidFill>
              <a:schemeClr val="accent1"/>
            </a:solidFill>
          </a:ln>
        </p:spPr>
      </p:pic>
      <p:sp>
        <p:nvSpPr>
          <p:cNvPr id="5" name="TextBox 4"/>
          <p:cNvSpPr txBox="1"/>
          <p:nvPr/>
        </p:nvSpPr>
        <p:spPr>
          <a:xfrm>
            <a:off x="381000" y="4267200"/>
            <a:ext cx="4572000" cy="1938992"/>
          </a:xfrm>
          <a:prstGeom prst="rect">
            <a:avLst/>
          </a:prstGeom>
          <a:noFill/>
        </p:spPr>
        <p:txBody>
          <a:bodyPr wrap="square" rtlCol="0">
            <a:spAutoFit/>
          </a:bodyPr>
          <a:lstStyle/>
          <a:p>
            <a:pPr algn="ctr"/>
            <a:r>
              <a:rPr lang="en-US" sz="6000" b="1" dirty="0" smtClean="0">
                <a:solidFill>
                  <a:srgbClr val="00FF00"/>
                </a:solidFill>
              </a:rPr>
              <a:t>Meiklejohn Property</a:t>
            </a:r>
            <a:endParaRPr lang="en-US" sz="6000" b="1" dirty="0">
              <a:solidFill>
                <a:srgbClr val="00FF00"/>
              </a:solidFill>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Picture 3" descr="Tantasqua Junior High School, Fiskdale, MA"/>
          <p:cNvPicPr/>
          <p:nvPr/>
        </p:nvPicPr>
        <p:blipFill>
          <a:blip r:embed="rId2" cstate="print"/>
          <a:srcRect/>
          <a:stretch>
            <a:fillRect/>
          </a:stretch>
        </p:blipFill>
        <p:spPr bwMode="auto">
          <a:xfrm>
            <a:off x="762000" y="533400"/>
            <a:ext cx="7848600" cy="1447800"/>
          </a:xfrm>
          <a:prstGeom prst="rect">
            <a:avLst/>
          </a:prstGeom>
          <a:noFill/>
          <a:ln w="9525">
            <a:noFill/>
            <a:miter lim="800000"/>
            <a:headEnd/>
            <a:tailEnd/>
          </a:ln>
        </p:spPr>
      </p:pic>
      <p:pic>
        <p:nvPicPr>
          <p:cNvPr id="5" name="Picture 2" descr="C:\Users\user\Pictures\tantasqua\IMG_0493.JPG"/>
          <p:cNvPicPr>
            <a:picLocks noChangeAspect="1" noChangeArrowheads="1"/>
          </p:cNvPicPr>
          <p:nvPr/>
        </p:nvPicPr>
        <p:blipFill>
          <a:blip r:embed="rId3" cstate="print"/>
          <a:srcRect b="24482"/>
          <a:stretch>
            <a:fillRect/>
          </a:stretch>
        </p:blipFill>
        <p:spPr bwMode="auto">
          <a:xfrm>
            <a:off x="533400" y="2514600"/>
            <a:ext cx="8153400" cy="3733800"/>
          </a:xfrm>
          <a:prstGeom prst="rect">
            <a:avLst/>
          </a:prstGeom>
          <a:noFill/>
          <a:ln w="38100">
            <a:solidFill>
              <a:srgbClr val="22471E"/>
            </a:solidFill>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Pictures\tantasqua\IMG_0506.JPG"/>
          <p:cNvPicPr>
            <a:picLocks noChangeAspect="1" noChangeArrowheads="1"/>
          </p:cNvPicPr>
          <p:nvPr/>
        </p:nvPicPr>
        <p:blipFill>
          <a:blip r:embed="rId2" cstate="print"/>
          <a:srcRect l="18380" r="36505"/>
          <a:stretch>
            <a:fillRect/>
          </a:stretch>
        </p:blipFill>
        <p:spPr bwMode="auto">
          <a:xfrm>
            <a:off x="304800" y="304800"/>
            <a:ext cx="3964259" cy="6019800"/>
          </a:xfrm>
          <a:prstGeom prst="rect">
            <a:avLst/>
          </a:prstGeom>
          <a:noFill/>
          <a:ln w="57150">
            <a:solidFill>
              <a:schemeClr val="accent1">
                <a:lumMod val="75000"/>
              </a:schemeClr>
            </a:solidFill>
          </a:ln>
        </p:spPr>
      </p:pic>
      <p:pic>
        <p:nvPicPr>
          <p:cNvPr id="3" name="Picture 2" descr="C:\Users\user\Pictures\October November 2016 2016-09-12\IMG_1144.JPG"/>
          <p:cNvPicPr/>
          <p:nvPr/>
        </p:nvPicPr>
        <p:blipFill>
          <a:blip r:embed="rId3" cstate="print"/>
          <a:srcRect/>
          <a:stretch>
            <a:fillRect/>
          </a:stretch>
        </p:blipFill>
        <p:spPr bwMode="auto">
          <a:xfrm>
            <a:off x="4876800" y="3352800"/>
            <a:ext cx="3733800" cy="2895600"/>
          </a:xfrm>
          <a:prstGeom prst="rect">
            <a:avLst/>
          </a:prstGeom>
          <a:noFill/>
          <a:ln w="38100">
            <a:solidFill>
              <a:schemeClr val="accent1"/>
            </a:solidFill>
            <a:miter lim="800000"/>
            <a:headEnd/>
            <a:tailEnd/>
          </a:ln>
        </p:spPr>
      </p:pic>
      <p:pic>
        <p:nvPicPr>
          <p:cNvPr id="4" name="Picture 3" descr="C:\Users\user\Pictures\October November 2016 2016-10-26\IMG_1357.JPG"/>
          <p:cNvPicPr/>
          <p:nvPr/>
        </p:nvPicPr>
        <p:blipFill>
          <a:blip r:embed="rId4" cstate="print"/>
          <a:srcRect/>
          <a:stretch>
            <a:fillRect/>
          </a:stretch>
        </p:blipFill>
        <p:spPr bwMode="auto">
          <a:xfrm>
            <a:off x="4800600" y="304800"/>
            <a:ext cx="3733800" cy="2819400"/>
          </a:xfrm>
          <a:prstGeom prst="rect">
            <a:avLst/>
          </a:prstGeom>
          <a:noFill/>
          <a:ln w="38100">
            <a:solidFill>
              <a:schemeClr val="accent1"/>
            </a:solid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Tantasqua  flynt park pollination\IMG_0564.JPG"/>
          <p:cNvPicPr>
            <a:picLocks noChangeAspect="1" noChangeArrowheads="1"/>
          </p:cNvPicPr>
          <p:nvPr/>
        </p:nvPicPr>
        <p:blipFill>
          <a:blip r:embed="rId2" cstate="print"/>
          <a:srcRect/>
          <a:stretch>
            <a:fillRect/>
          </a:stretch>
        </p:blipFill>
        <p:spPr bwMode="auto">
          <a:xfrm>
            <a:off x="457200" y="304800"/>
            <a:ext cx="8142694" cy="6081889"/>
          </a:xfrm>
          <a:prstGeom prst="rect">
            <a:avLst/>
          </a:prstGeom>
          <a:noFill/>
          <a:ln w="38100">
            <a:solidFill>
              <a:schemeClr val="accent1"/>
            </a:solidFill>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24800" cy="914400"/>
          </a:xfrm>
        </p:spPr>
        <p:txBody>
          <a:bodyPr>
            <a:noAutofit/>
          </a:bodyPr>
          <a:lstStyle/>
          <a:p>
            <a:r>
              <a:rPr lang="en-US" sz="3400" dirty="0" smtClean="0"/>
              <a:t>There are none still alive who remember all along the Appalachian  Chain </a:t>
            </a:r>
            <a:endParaRPr lang="en-US" sz="3400" b="0" dirty="0"/>
          </a:p>
        </p:txBody>
      </p:sp>
      <p:pic>
        <p:nvPicPr>
          <p:cNvPr id="3" name="Picture 4" descr="TACF07a"/>
          <p:cNvPicPr>
            <a:picLocks noChangeAspect="1" noChangeArrowheads="1"/>
          </p:cNvPicPr>
          <p:nvPr/>
        </p:nvPicPr>
        <p:blipFill rotWithShape="1">
          <a:blip r:embed="rId2" cstate="print"/>
          <a:srcRect t="4007" b="8509"/>
          <a:stretch/>
        </p:blipFill>
        <p:spPr bwMode="auto">
          <a:xfrm>
            <a:off x="762000" y="1447800"/>
            <a:ext cx="7772400" cy="47244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Pictures\October November 2016 2016-11-02\IMG_1365.JPG"/>
          <p:cNvPicPr/>
          <p:nvPr/>
        </p:nvPicPr>
        <p:blipFill>
          <a:blip r:embed="rId2" cstate="print"/>
          <a:srcRect/>
          <a:stretch>
            <a:fillRect/>
          </a:stretch>
        </p:blipFill>
        <p:spPr bwMode="auto">
          <a:xfrm>
            <a:off x="381000" y="228600"/>
            <a:ext cx="8458200" cy="5943600"/>
          </a:xfrm>
          <a:prstGeom prst="rect">
            <a:avLst/>
          </a:prstGeom>
          <a:noFill/>
          <a:ln w="38100">
            <a:solidFill>
              <a:schemeClr val="accent1"/>
            </a:solidFill>
            <a:miter lim="800000"/>
            <a:headEnd/>
            <a:tailEnd/>
          </a:ln>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Pictures\tantasqua\IMG_0513.JPG"/>
          <p:cNvPicPr>
            <a:picLocks noChangeAspect="1" noChangeArrowheads="1"/>
          </p:cNvPicPr>
          <p:nvPr/>
        </p:nvPicPr>
        <p:blipFill>
          <a:blip r:embed="rId2" cstate="print"/>
          <a:srcRect t="11368"/>
          <a:stretch>
            <a:fillRect/>
          </a:stretch>
        </p:blipFill>
        <p:spPr bwMode="auto">
          <a:xfrm>
            <a:off x="304800" y="304800"/>
            <a:ext cx="8534400" cy="6134635"/>
          </a:xfrm>
          <a:prstGeom prst="rect">
            <a:avLst/>
          </a:prstGeom>
          <a:noFill/>
          <a:ln>
            <a:solidFill>
              <a:schemeClr val="accent3">
                <a:lumMod val="75000"/>
              </a:schemeClr>
            </a:solidFill>
          </a:ln>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5867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90707"/>
                </a:solidFill>
                <a:effectLst/>
                <a:uLnTx/>
                <a:uFillTx/>
                <a:latin typeface="+mj-lt"/>
                <a:ea typeface="+mj-ea"/>
                <a:cs typeface="+mj-cs"/>
              </a:rPr>
              <a:t>Become a Member!</a:t>
            </a:r>
            <a:r>
              <a:rPr kumimoji="0" lang="en-US" sz="6000" b="1" i="0" u="none" strike="noStrike" kern="1200" cap="none" spc="0" normalizeH="0" baseline="0" noProof="0" dirty="0" smtClean="0">
                <a:ln>
                  <a:noFill/>
                </a:ln>
                <a:solidFill>
                  <a:srgbClr val="090707"/>
                </a:solidFill>
                <a:effectLst/>
                <a:uLnTx/>
                <a:uFillTx/>
                <a:latin typeface="+mj-lt"/>
                <a:ea typeface="+mj-ea"/>
                <a:cs typeface="+mj-cs"/>
              </a:rPr>
              <a:t/>
            </a:r>
            <a:br>
              <a:rPr kumimoji="0" lang="en-US" sz="6000" b="1" i="0" u="none" strike="noStrike" kern="1200" cap="none" spc="0" normalizeH="0" baseline="0" noProof="0" dirty="0" smtClean="0">
                <a:ln>
                  <a:noFill/>
                </a:ln>
                <a:solidFill>
                  <a:srgbClr val="090707"/>
                </a:solidFill>
                <a:effectLst/>
                <a:uLnTx/>
                <a:uFillTx/>
                <a:latin typeface="+mj-lt"/>
                <a:ea typeface="+mj-ea"/>
                <a:cs typeface="+mj-cs"/>
              </a:rPr>
            </a:br>
            <a:endParaRPr kumimoji="0" lang="en-US" sz="6000" b="1" i="0" u="none" strike="noStrike" kern="1200" cap="none" spc="0" normalizeH="0" baseline="0" noProof="0" dirty="0" smtClean="0">
              <a:ln>
                <a:noFill/>
              </a:ln>
              <a:solidFill>
                <a:srgbClr val="090707"/>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090707"/>
                </a:solidFill>
                <a:effectLst/>
                <a:uLnTx/>
                <a:uFillTx/>
                <a:latin typeface="+mj-lt"/>
                <a:ea typeface="+mj-ea"/>
                <a:cs typeface="+mj-cs"/>
              </a:rPr>
              <a:t>With your help, we will return the </a:t>
            </a:r>
            <a:br>
              <a:rPr kumimoji="0" lang="en-US" sz="6000" b="1" i="0" u="none" strike="noStrike" kern="1200" cap="none" spc="0" normalizeH="0" baseline="0" noProof="0" dirty="0" smtClean="0">
                <a:ln>
                  <a:noFill/>
                </a:ln>
                <a:solidFill>
                  <a:srgbClr val="090707"/>
                </a:solidFill>
                <a:effectLst/>
                <a:uLnTx/>
                <a:uFillTx/>
                <a:latin typeface="+mj-lt"/>
                <a:ea typeface="+mj-ea"/>
                <a:cs typeface="+mj-cs"/>
              </a:rPr>
            </a:br>
            <a:r>
              <a:rPr kumimoji="0" lang="en-US" sz="6000" b="1" i="0" u="none" strike="noStrike" kern="1200" cap="none" spc="0" normalizeH="0" baseline="0" noProof="0" dirty="0" smtClean="0">
                <a:ln>
                  <a:noFill/>
                </a:ln>
                <a:solidFill>
                  <a:srgbClr val="090707"/>
                </a:solidFill>
                <a:effectLst/>
                <a:uLnTx/>
                <a:uFillTx/>
                <a:latin typeface="+mj-lt"/>
                <a:ea typeface="+mj-ea"/>
                <a:cs typeface="+mj-cs"/>
              </a:rPr>
              <a:t>American chestnut to its native woodlands.</a:t>
            </a:r>
            <a:br>
              <a:rPr kumimoji="0" lang="en-US" sz="6000" b="1" i="0" u="none" strike="noStrike" kern="1200" cap="none" spc="0" normalizeH="0" baseline="0" noProof="0" dirty="0" smtClean="0">
                <a:ln>
                  <a:noFill/>
                </a:ln>
                <a:solidFill>
                  <a:srgbClr val="090707"/>
                </a:solidFill>
                <a:effectLst/>
                <a:uLnTx/>
                <a:uFillTx/>
                <a:latin typeface="+mj-lt"/>
                <a:ea typeface="+mj-ea"/>
                <a:cs typeface="+mj-cs"/>
              </a:rPr>
            </a:br>
            <a:endParaRPr kumimoji="0" lang="en-US" sz="6000" b="1" i="0" u="none" strike="noStrike" kern="1200" cap="none" spc="0" normalizeH="0" baseline="0" noProof="0" dirty="0" smtClean="0">
              <a:ln>
                <a:noFill/>
              </a:ln>
              <a:solidFill>
                <a:srgbClr val="090707"/>
              </a:solidFill>
              <a:effectLst/>
              <a:uLnTx/>
              <a:uFillTx/>
              <a:latin typeface="+mj-lt"/>
              <a:ea typeface="+mj-ea"/>
              <a:cs typeface="+mj-cs"/>
            </a:endParaRPr>
          </a:p>
        </p:txBody>
      </p:sp>
    </p:spTree>
    <p:extLst>
      <p:ext uri="{BB962C8B-B14F-4D97-AF65-F5344CB8AC3E}">
        <p14:creationId xmlns:p14="http://schemas.microsoft.com/office/powerpoint/2010/main" xmlns="" val="360323127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volunteers images"/>
          <p:cNvPicPr/>
          <p:nvPr/>
        </p:nvPicPr>
        <p:blipFill>
          <a:blip r:embed="rId2" cstate="print"/>
          <a:srcRect/>
          <a:stretch>
            <a:fillRect/>
          </a:stretch>
        </p:blipFill>
        <p:spPr bwMode="auto">
          <a:xfrm>
            <a:off x="381000" y="304800"/>
            <a:ext cx="3200400" cy="3886200"/>
          </a:xfrm>
          <a:prstGeom prst="rect">
            <a:avLst/>
          </a:prstGeom>
          <a:noFill/>
          <a:ln w="38100">
            <a:solidFill>
              <a:schemeClr val="accent4">
                <a:lumMod val="60000"/>
                <a:lumOff val="40000"/>
              </a:schemeClr>
            </a:solidFill>
            <a:miter lim="800000"/>
            <a:headEnd/>
            <a:tailEnd/>
          </a:ln>
        </p:spPr>
      </p:pic>
      <p:pic>
        <p:nvPicPr>
          <p:cNvPr id="3" name="Picture 2" descr="https://encrypted-tbn1.gstatic.com/images?q=tbn:ANd9GcQ7XqajAgEi7eMhtrTWvS6RQ5345j_wcAOx67Cr6Ok4dicNWbuS">
            <a:hlinkClick r:id="rId3"/>
          </p:cNvPr>
          <p:cNvPicPr/>
          <p:nvPr/>
        </p:nvPicPr>
        <p:blipFill>
          <a:blip r:embed="rId4" cstate="print"/>
          <a:srcRect/>
          <a:stretch>
            <a:fillRect/>
          </a:stretch>
        </p:blipFill>
        <p:spPr bwMode="auto">
          <a:xfrm>
            <a:off x="3886200" y="3200400"/>
            <a:ext cx="4876800" cy="2667000"/>
          </a:xfrm>
          <a:prstGeom prst="rect">
            <a:avLst/>
          </a:prstGeom>
          <a:noFill/>
          <a:ln w="19050">
            <a:solidFill>
              <a:schemeClr val="accent1">
                <a:lumMod val="60000"/>
                <a:lumOff val="40000"/>
              </a:schemeClr>
            </a:solidFill>
            <a:miter lim="800000"/>
            <a:headEnd/>
            <a:tailEnd/>
          </a:ln>
        </p:spPr>
      </p:pic>
      <p:pic>
        <p:nvPicPr>
          <p:cNvPr id="4" name="Picture 3" descr="Image result for volunteers images"/>
          <p:cNvPicPr/>
          <p:nvPr/>
        </p:nvPicPr>
        <p:blipFill>
          <a:blip r:embed="rId5" cstate="print"/>
          <a:srcRect/>
          <a:stretch>
            <a:fillRect/>
          </a:stretch>
        </p:blipFill>
        <p:spPr bwMode="auto">
          <a:xfrm>
            <a:off x="4038600" y="685800"/>
            <a:ext cx="4648200" cy="2133600"/>
          </a:xfrm>
          <a:prstGeom prst="rect">
            <a:avLst/>
          </a:prstGeom>
          <a:noFill/>
          <a:ln w="19050">
            <a:solidFill>
              <a:schemeClr val="accent1"/>
            </a:solidFill>
            <a:miter lim="800000"/>
            <a:headEnd/>
            <a:tailEnd/>
          </a:ln>
        </p:spPr>
      </p:pic>
      <p:pic>
        <p:nvPicPr>
          <p:cNvPr id="5" name="Picture 4" descr="Image result for volunteers images"/>
          <p:cNvPicPr/>
          <p:nvPr/>
        </p:nvPicPr>
        <p:blipFill>
          <a:blip r:embed="rId6" cstate="print"/>
          <a:srcRect/>
          <a:stretch>
            <a:fillRect/>
          </a:stretch>
        </p:blipFill>
        <p:spPr bwMode="auto">
          <a:xfrm>
            <a:off x="609600" y="4343400"/>
            <a:ext cx="2743200" cy="1828800"/>
          </a:xfrm>
          <a:prstGeom prst="rect">
            <a:avLst/>
          </a:prstGeom>
          <a:noFill/>
          <a:ln w="38100">
            <a:solidFill>
              <a:schemeClr val="accent1"/>
            </a:solidFill>
            <a:miter lim="800000"/>
            <a:headEnd/>
            <a:tailEnd/>
          </a:ln>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AppData\Local\Microsoft\Windows\Temporary Internet Files\Content.IE5\Q0NQCDV0\boy_in_pittsfield_orchard.jpg"/>
          <p:cNvPicPr/>
          <p:nvPr/>
        </p:nvPicPr>
        <p:blipFill>
          <a:blip r:embed="rId2" cstate="print"/>
          <a:srcRect l="27434" t="36364" r="25664" b="18182"/>
          <a:stretch>
            <a:fillRect/>
          </a:stretch>
        </p:blipFill>
        <p:spPr bwMode="auto">
          <a:xfrm>
            <a:off x="381000" y="304800"/>
            <a:ext cx="8382000" cy="6019800"/>
          </a:xfrm>
          <a:prstGeom prst="rect">
            <a:avLst/>
          </a:prstGeom>
          <a:noFill/>
          <a:ln w="38100">
            <a:solidFill>
              <a:schemeClr val="accent1"/>
            </a:solid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304799" y="304800"/>
            <a:ext cx="8573517" cy="586740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460999215"/>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lownst\AppData\Local\Microsoft\Windows\Temporary Internet Files\Content.IE5\RU6ZBCVF\Quabbin_Reservoir_Tree05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381000"/>
            <a:ext cx="7848600" cy="588645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7109913"/>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estnut_Jimmy with Lillian"/>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66" t="7589" r="7581" b="2946"/>
          <a:stretch/>
        </p:blipFill>
        <p:spPr bwMode="auto">
          <a:xfrm>
            <a:off x="6458110" y="1524000"/>
            <a:ext cx="1946750" cy="2827020"/>
          </a:xfrm>
          <a:prstGeom prst="rect">
            <a:avLst/>
          </a:prstGeom>
          <a:ln w="19050" cap="sq">
            <a:solidFill>
              <a:schemeClr val="tx2">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04800" y="351413"/>
            <a:ext cx="5715000" cy="5663089"/>
          </a:xfrm>
          <a:prstGeom prst="rect">
            <a:avLst/>
          </a:prstGeom>
        </p:spPr>
        <p:txBody>
          <a:bodyPr wrap="square">
            <a:spAutoFit/>
          </a:bodyPr>
          <a:lstStyle/>
          <a:p>
            <a:pPr algn="ctr">
              <a:buFont typeface="Wingdings" pitchFamily="2" charset="2"/>
              <a:buNone/>
            </a:pPr>
            <a:r>
              <a:rPr lang="en-US" altLang="en-US" sz="2200" b="1" i="1" dirty="0" smtClean="0">
                <a:solidFill>
                  <a:schemeClr val="accent1">
                    <a:lumMod val="50000"/>
                  </a:schemeClr>
                </a:solidFill>
              </a:rPr>
              <a:t>From</a:t>
            </a:r>
          </a:p>
          <a:p>
            <a:pPr algn="ctr">
              <a:buFont typeface="Wingdings" pitchFamily="2" charset="2"/>
              <a:buNone/>
            </a:pPr>
            <a:r>
              <a:rPr lang="en-US" altLang="en-US" sz="3200" b="1" i="1" dirty="0" smtClean="0">
                <a:solidFill>
                  <a:schemeClr val="accent1">
                    <a:lumMod val="50000"/>
                  </a:schemeClr>
                </a:solidFill>
              </a:rPr>
              <a:t>Mighty Giants</a:t>
            </a:r>
            <a:endParaRPr lang="en-US" altLang="en-US" sz="3200" b="1" i="1" dirty="0">
              <a:solidFill>
                <a:schemeClr val="accent1">
                  <a:lumMod val="50000"/>
                </a:schemeClr>
              </a:solidFill>
            </a:endParaRPr>
          </a:p>
          <a:p>
            <a:pPr algn="ctr">
              <a:buFont typeface="Wingdings" pitchFamily="2" charset="2"/>
              <a:buNone/>
            </a:pPr>
            <a:r>
              <a:rPr lang="en-US" altLang="en-US" sz="2200" b="1" i="1" dirty="0" smtClean="0">
                <a:solidFill>
                  <a:schemeClr val="accent1">
                    <a:lumMod val="50000"/>
                  </a:schemeClr>
                </a:solidFill>
              </a:rPr>
              <a:t>By President Jimmy Carter, </a:t>
            </a:r>
            <a:r>
              <a:rPr lang="en-US" altLang="en-US" sz="2200" b="1" dirty="0" smtClean="0">
                <a:solidFill>
                  <a:schemeClr val="accent1">
                    <a:lumMod val="50000"/>
                  </a:schemeClr>
                </a:solidFill>
              </a:rPr>
              <a:t>p</a:t>
            </a:r>
            <a:r>
              <a:rPr lang="en-US" altLang="en-US" sz="2200" b="1" dirty="0">
                <a:solidFill>
                  <a:schemeClr val="accent1">
                    <a:lumMod val="50000"/>
                  </a:schemeClr>
                </a:solidFill>
              </a:rPr>
              <a:t>. 14</a:t>
            </a:r>
          </a:p>
          <a:p>
            <a:pPr>
              <a:buFont typeface="Wingdings" pitchFamily="2" charset="2"/>
              <a:buNone/>
            </a:pPr>
            <a:endParaRPr lang="en-US" altLang="en-US" sz="2200" b="1" dirty="0">
              <a:solidFill>
                <a:schemeClr val="accent1">
                  <a:lumMod val="50000"/>
                </a:schemeClr>
              </a:solidFill>
            </a:endParaRPr>
          </a:p>
          <a:p>
            <a:pPr algn="ctr">
              <a:buFont typeface="Wingdings" pitchFamily="2" charset="2"/>
              <a:buNone/>
            </a:pPr>
            <a:r>
              <a:rPr lang="en-US" altLang="en-US" sz="2400" b="1" dirty="0">
                <a:solidFill>
                  <a:schemeClr val="accent1">
                    <a:lumMod val="50000"/>
                  </a:schemeClr>
                </a:solidFill>
              </a:rPr>
              <a:t>“We are committed to doing what we can to preserve the land and restore where we can those parts that have been damaged by human use.  I consider the breeding and restoration of blight-resistant chestnut trees in the United States to be one of the most interesting and important scientific projects of our time. Even more, it satisfies a spiritual longing to acknowledge our obligation to be better stewards of  God’s creation.”</a:t>
            </a:r>
          </a:p>
        </p:txBody>
      </p:sp>
    </p:spTree>
    <p:extLst>
      <p:ext uri="{BB962C8B-B14F-4D97-AF65-F5344CB8AC3E}">
        <p14:creationId xmlns:p14="http://schemas.microsoft.com/office/powerpoint/2010/main" xmlns="" val="238162607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620000" cy="685800"/>
          </a:xfrm>
        </p:spPr>
        <p:txBody>
          <a:bodyPr>
            <a:noAutofit/>
          </a:bodyPr>
          <a:lstStyle/>
          <a:p>
            <a:r>
              <a:rPr lang="en-US" sz="3400" dirty="0" smtClean="0"/>
              <a:t>The time we ruled the woodlands, the surrounding hills and plains</a:t>
            </a:r>
            <a:endParaRPr lang="en-US" sz="3400" dirty="0"/>
          </a:p>
        </p:txBody>
      </p:sp>
      <p:pic>
        <p:nvPicPr>
          <p:cNvPr id="3" name="Picture 8" descr="http://thumbs.dreamstime.com/z/primeval-forest-chestnut-tree-gunma-japan-31891960.jpg"/>
          <p:cNvPicPr>
            <a:picLocks noChangeAspect="1" noChangeArrowheads="1"/>
          </p:cNvPicPr>
          <p:nvPr/>
        </p:nvPicPr>
        <p:blipFill>
          <a:blip r:embed="rId2" cstate="print"/>
          <a:srcRect b="12226"/>
          <a:stretch>
            <a:fillRect/>
          </a:stretch>
        </p:blipFill>
        <p:spPr bwMode="auto">
          <a:xfrm>
            <a:off x="914400" y="1524001"/>
            <a:ext cx="7467600" cy="4724400"/>
          </a:xfrm>
          <a:prstGeom prst="rect">
            <a:avLst/>
          </a:prstGeom>
          <a:noFill/>
          <a:ln w="57150">
            <a:solidFill>
              <a:srgbClr val="00FF00"/>
            </a:solidFill>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09600"/>
            <a:ext cx="7467600" cy="685800"/>
          </a:xfrm>
        </p:spPr>
        <p:txBody>
          <a:bodyPr>
            <a:noAutofit/>
          </a:bodyPr>
          <a:lstStyle/>
          <a:p>
            <a:r>
              <a:rPr lang="en-US" sz="3300" dirty="0" smtClean="0"/>
              <a:t/>
            </a:r>
            <a:br>
              <a:rPr lang="en-US" sz="3300" dirty="0" smtClean="0"/>
            </a:br>
            <a:r>
              <a:rPr lang="en-US" sz="3300" dirty="0" smtClean="0"/>
              <a:t>Shawnee, Cherokee, Mohegan and Cree, we answered to their needs</a:t>
            </a:r>
            <a:endParaRPr lang="en-US" sz="3300" dirty="0"/>
          </a:p>
        </p:txBody>
      </p:sp>
      <p:pic>
        <p:nvPicPr>
          <p:cNvPr id="4" name="Content Placeholder 3" descr="http://cache3.asset-cache.net/gc/88642611-wigwam-and-dugout-boat-gettyimages.jpg?v=1&amp;c=IWSAsset&amp;k=2&amp;d=FiE59qPZYD4chK2IDacf4O7I1z40Pkl%2FUn39rPLqEvU%3D"/>
          <p:cNvPicPr>
            <a:picLocks noGrp="1"/>
          </p:cNvPicPr>
          <p:nvPr>
            <p:ph sz="quarter" idx="1"/>
          </p:nvPr>
        </p:nvPicPr>
        <p:blipFill>
          <a:blip r:embed="rId2" cstate="print"/>
          <a:srcRect/>
          <a:stretch>
            <a:fillRect/>
          </a:stretch>
        </p:blipFill>
        <p:spPr bwMode="auto">
          <a:xfrm>
            <a:off x="762000" y="1524000"/>
            <a:ext cx="7696200" cy="4724400"/>
          </a:xfrm>
          <a:prstGeom prst="rect">
            <a:avLst/>
          </a:prstGeom>
          <a:noFill/>
          <a:ln w="57150">
            <a:solidFill>
              <a:srgbClr val="CC9900"/>
            </a:solidFill>
            <a:miter lim="800000"/>
            <a:headEnd/>
            <a:tailEnd/>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391400" cy="685800"/>
          </a:xfrm>
        </p:spPr>
        <p:txBody>
          <a:bodyPr>
            <a:noAutofit/>
          </a:bodyPr>
          <a:lstStyle/>
          <a:p>
            <a:r>
              <a:rPr lang="en-US" sz="3400" dirty="0" smtClean="0"/>
              <a:t>And we asked for nothing in return than to plant and dispel our seeds</a:t>
            </a:r>
            <a:endParaRPr lang="en-US" sz="3400" dirty="0"/>
          </a:p>
        </p:txBody>
      </p:sp>
      <p:pic>
        <p:nvPicPr>
          <p:cNvPr id="4" name="Picture 2" descr="http://ecx.images-amazon.com/images/I/71hGgUZyEdL._SX450_.jpg"/>
          <p:cNvPicPr>
            <a:picLocks noChangeAspect="1" noChangeArrowheads="1"/>
          </p:cNvPicPr>
          <p:nvPr/>
        </p:nvPicPr>
        <p:blipFill>
          <a:blip r:embed="rId2" cstate="print"/>
          <a:srcRect/>
          <a:stretch>
            <a:fillRect/>
          </a:stretch>
        </p:blipFill>
        <p:spPr bwMode="auto">
          <a:xfrm>
            <a:off x="762000" y="1524000"/>
            <a:ext cx="7620000" cy="4724400"/>
          </a:xfrm>
          <a:prstGeom prst="rect">
            <a:avLst/>
          </a:prstGeom>
          <a:noFill/>
          <a:ln w="57150">
            <a:solidFill>
              <a:srgbClr val="663300"/>
            </a:solidFill>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7620000" cy="685800"/>
          </a:xfrm>
        </p:spPr>
        <p:txBody>
          <a:bodyPr>
            <a:noAutofit/>
          </a:bodyPr>
          <a:lstStyle/>
          <a:p>
            <a:r>
              <a:rPr lang="en-US" sz="3600" dirty="0" smtClean="0"/>
              <a:t>Then the plague it came among us, from across the wide empty sea</a:t>
            </a:r>
            <a:endParaRPr lang="en-US" sz="3600" dirty="0"/>
          </a:p>
        </p:txBody>
      </p:sp>
      <p:pic>
        <p:nvPicPr>
          <p:cNvPr id="3" name="Picture 7" descr="SNPA3-B"/>
          <p:cNvPicPr>
            <a:picLocks noChangeAspect="1" noChangeArrowheads="1"/>
          </p:cNvPicPr>
          <p:nvPr/>
        </p:nvPicPr>
        <p:blipFill>
          <a:blip r:embed="rId2" cstate="print">
            <a:extLst>
              <a:ext uri="{28A0092B-C50C-407E-A947-70E740481C1C}">
                <a14:useLocalDpi xmlns:a14="http://schemas.microsoft.com/office/drawing/2010/main" xmlns="" val="0"/>
              </a:ext>
            </a:extLst>
          </a:blip>
          <a:srcRect l="2727" t="3226" r="2727" b="3226"/>
          <a:stretch>
            <a:fillRect/>
          </a:stretch>
        </p:blipFill>
        <p:spPr bwMode="auto">
          <a:xfrm>
            <a:off x="304799" y="1600200"/>
            <a:ext cx="8534401"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ACF">
  <a:themeElements>
    <a:clrScheme name="TACF_Mellon">
      <a:dk1>
        <a:sysClr val="windowText" lastClr="000000"/>
      </a:dk1>
      <a:lt1>
        <a:sysClr val="window" lastClr="FFFFFF"/>
      </a:lt1>
      <a:dk2>
        <a:srgbClr val="2D5F28"/>
      </a:dk2>
      <a:lt2>
        <a:srgbClr val="EDF3AE"/>
      </a:lt2>
      <a:accent1>
        <a:srgbClr val="2D5F28"/>
      </a:accent1>
      <a:accent2>
        <a:srgbClr val="262626"/>
      </a:accent2>
      <a:accent3>
        <a:srgbClr val="2D5F28"/>
      </a:accent3>
      <a:accent4>
        <a:srgbClr val="2D5F28"/>
      </a:accent4>
      <a:accent5>
        <a:srgbClr val="2D5F28"/>
      </a:accent5>
      <a:accent6>
        <a:srgbClr val="3F3F3F"/>
      </a:accent6>
      <a:hlink>
        <a:srgbClr val="2D5F28"/>
      </a:hlink>
      <a:folHlink>
        <a:srgbClr val="406EA5"/>
      </a:folHlink>
    </a:clrScheme>
    <a:fontScheme name="TACF_Mellon">
      <a:majorFont>
        <a:latin typeface="Garamond"/>
        <a:ea typeface=""/>
        <a:cs typeface=""/>
      </a:majorFont>
      <a:minorFont>
        <a:latin typeface="Garamond"/>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TACF</Template>
  <TotalTime>13586</TotalTime>
  <Words>1641</Words>
  <Application>Microsoft Office PowerPoint</Application>
  <PresentationFormat>On-screen Show (4:3)</PresentationFormat>
  <Paragraphs>186</Paragraphs>
  <Slides>57</Slides>
  <Notes>21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TACF</vt:lpstr>
      <vt:lpstr>Slide 1</vt:lpstr>
      <vt:lpstr>Slide 2</vt:lpstr>
      <vt:lpstr>Slide 3</vt:lpstr>
      <vt:lpstr>The American Chestnut Foundation TACF</vt:lpstr>
      <vt:lpstr>There are none still alive who remember all along the Appalachian  Chain </vt:lpstr>
      <vt:lpstr>The time we ruled the woodlands, the surrounding hills and plains</vt:lpstr>
      <vt:lpstr> Shawnee, Cherokee, Mohegan and Cree, we answered to their needs</vt:lpstr>
      <vt:lpstr>And we asked for nothing in return than to plant and dispel our seeds</vt:lpstr>
      <vt:lpstr>Then the plague it came among us, from across the wide empty sea</vt:lpstr>
      <vt:lpstr>Weak and strong alike were felled, for it knew no spark of mercy</vt:lpstr>
      <vt:lpstr>Now some say we’re gone forever, and there are so few who care</vt:lpstr>
      <vt:lpstr>The oaks feed the few who still linger here, the squirrel, the jay and the bear</vt:lpstr>
      <vt:lpstr>But we  bide our time beneath the earth, who once were giants on the land</vt:lpstr>
      <vt:lpstr>Each year we send up our silver shoots, and we will rise again</vt:lpstr>
      <vt:lpstr>Slide 15</vt:lpstr>
      <vt:lpstr>Castanea dentata – American chestnut</vt:lpstr>
      <vt:lpstr>Slide 17</vt:lpstr>
      <vt:lpstr>Slide 18</vt:lpstr>
      <vt:lpstr>     Evolutionary Migration Pathway  - Castanea</vt:lpstr>
      <vt:lpstr>Leaf differences</vt:lpstr>
      <vt:lpstr>Slide 21</vt:lpstr>
      <vt:lpstr>Slide 22</vt:lpstr>
      <vt:lpstr>Slide 23</vt:lpstr>
      <vt:lpstr>Slide 24</vt:lpstr>
      <vt:lpstr>Slide 25</vt:lpstr>
      <vt:lpstr>Slide 26</vt:lpstr>
      <vt:lpstr>Slide 27</vt:lpstr>
      <vt:lpstr>Slide 28</vt:lpstr>
      <vt:lpstr>Wildlife Mast</vt:lpstr>
      <vt:lpstr>Chestnut Blight</vt:lpstr>
      <vt:lpstr>Slide 31</vt:lpstr>
      <vt:lpstr>Slide 32</vt:lpstr>
      <vt:lpstr>Slide 33</vt:lpstr>
      <vt:lpstr>Slide 34</vt:lpstr>
      <vt:lpstr>Dr. Charles Burnham</vt:lpstr>
      <vt:lpstr>Slide 36</vt:lpstr>
      <vt:lpstr>Meadowview Farm</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Chestnut Species ID: The Basics</dc:title>
  <dc:creator>Kendra Gurney</dc:creator>
  <cp:lastModifiedBy>user</cp:lastModifiedBy>
  <cp:revision>415</cp:revision>
  <cp:lastPrinted>2014-03-14T14:52:54Z</cp:lastPrinted>
  <dcterms:created xsi:type="dcterms:W3CDTF">2010-02-26T18:53:36Z</dcterms:created>
  <dcterms:modified xsi:type="dcterms:W3CDTF">2016-11-30T18:26:52Z</dcterms:modified>
</cp:coreProperties>
</file>